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32918400" cy="16459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48" userDrawn="1">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C2CE"/>
    <a:srgbClr val="136082"/>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4694"/>
  </p:normalViewPr>
  <p:slideViewPr>
    <p:cSldViewPr snapToGrid="0" showGuides="1">
      <p:cViewPr varScale="1">
        <p:scale>
          <a:sx n="50" d="100"/>
          <a:sy n="50" d="100"/>
        </p:scale>
        <p:origin x="856" y="192"/>
      </p:cViewPr>
      <p:guideLst>
        <p:guide orient="horz" pos="3648"/>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795914-C91B-7E4B-88EA-A376F863A24B}" type="datetimeFigureOut">
              <a:rPr lang="en-US" smtClean="0"/>
              <a:t>5/13/24</a:t>
            </a:fld>
            <a:endParaRPr lang="en-US"/>
          </a:p>
        </p:txBody>
      </p:sp>
      <p:sp>
        <p:nvSpPr>
          <p:cNvPr id="4" name="Slide Image Placeholder 3"/>
          <p:cNvSpPr>
            <a:spLocks noGrp="1" noRot="1" noChangeAspect="1"/>
          </p:cNvSpPr>
          <p:nvPr>
            <p:ph type="sldImg" idx="2"/>
          </p:nvPr>
        </p:nvSpPr>
        <p:spPr>
          <a:xfrm>
            <a:off x="342900" y="1143000"/>
            <a:ext cx="61722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D7B2EF-FB9A-F047-9E2F-B5BC78106DA2}" type="slidenum">
              <a:rPr lang="en-US" smtClean="0"/>
              <a:t>‹#›</a:t>
            </a:fld>
            <a:endParaRPr lang="en-US"/>
          </a:p>
        </p:txBody>
      </p:sp>
    </p:spTree>
    <p:extLst>
      <p:ext uri="{BB962C8B-B14F-4D97-AF65-F5344CB8AC3E}">
        <p14:creationId xmlns:p14="http://schemas.microsoft.com/office/powerpoint/2010/main" val="4157660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D7B2EF-FB9A-F047-9E2F-B5BC78106DA2}" type="slidenum">
              <a:rPr lang="en-US" smtClean="0"/>
              <a:t>1</a:t>
            </a:fld>
            <a:endParaRPr lang="en-US"/>
          </a:p>
        </p:txBody>
      </p:sp>
    </p:spTree>
    <p:extLst>
      <p:ext uri="{BB962C8B-B14F-4D97-AF65-F5344CB8AC3E}">
        <p14:creationId xmlns:p14="http://schemas.microsoft.com/office/powerpoint/2010/main" val="2218450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14800" y="2693671"/>
            <a:ext cx="24688800" cy="5730240"/>
          </a:xfrm>
        </p:spPr>
        <p:txBody>
          <a:bodyPr anchor="b"/>
          <a:lstStyle>
            <a:lvl1pPr algn="ctr">
              <a:defRPr sz="14400"/>
            </a:lvl1pPr>
          </a:lstStyle>
          <a:p>
            <a:r>
              <a:rPr lang="en-US"/>
              <a:t>Click to edit Master title style</a:t>
            </a:r>
            <a:endParaRPr lang="en-US" dirty="0"/>
          </a:p>
        </p:txBody>
      </p:sp>
      <p:sp>
        <p:nvSpPr>
          <p:cNvPr id="3" name="Subtitle 2"/>
          <p:cNvSpPr>
            <a:spLocks noGrp="1"/>
          </p:cNvSpPr>
          <p:nvPr>
            <p:ph type="subTitle" idx="1"/>
          </p:nvPr>
        </p:nvSpPr>
        <p:spPr>
          <a:xfrm>
            <a:off x="4114800" y="8644891"/>
            <a:ext cx="24688800" cy="3973829"/>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27D269-0DA1-5C47-83BA-842B077BAB99}" type="datetimeFigureOut">
              <a:rPr lang="en-US" smtClean="0"/>
              <a:t>5/13/24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62810-3532-1E4E-8D29-557E823D9427}" type="slidenum">
              <a:rPr lang="en-US" smtClean="0"/>
              <a:t>‹#›</a:t>
            </a:fld>
            <a:endParaRPr lang="en-US"/>
          </a:p>
        </p:txBody>
      </p:sp>
    </p:spTree>
    <p:extLst>
      <p:ext uri="{BB962C8B-B14F-4D97-AF65-F5344CB8AC3E}">
        <p14:creationId xmlns:p14="http://schemas.microsoft.com/office/powerpoint/2010/main" val="3120564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27D269-0DA1-5C47-83BA-842B077BAB99}" type="datetimeFigureOut">
              <a:rPr lang="en-US" smtClean="0"/>
              <a:t>5/13/24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62810-3532-1E4E-8D29-557E823D9427}" type="slidenum">
              <a:rPr lang="en-US" smtClean="0"/>
              <a:t>‹#›</a:t>
            </a:fld>
            <a:endParaRPr lang="en-US"/>
          </a:p>
        </p:txBody>
      </p:sp>
    </p:spTree>
    <p:extLst>
      <p:ext uri="{BB962C8B-B14F-4D97-AF65-F5344CB8AC3E}">
        <p14:creationId xmlns:p14="http://schemas.microsoft.com/office/powerpoint/2010/main" val="4190147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0" y="876300"/>
            <a:ext cx="7098030" cy="139484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0" y="876300"/>
            <a:ext cx="20882610" cy="139484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27D269-0DA1-5C47-83BA-842B077BAB99}" type="datetimeFigureOut">
              <a:rPr lang="en-US" smtClean="0"/>
              <a:t>5/13/24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62810-3532-1E4E-8D29-557E823D9427}" type="slidenum">
              <a:rPr lang="en-US" smtClean="0"/>
              <a:t>‹#›</a:t>
            </a:fld>
            <a:endParaRPr lang="en-US"/>
          </a:p>
        </p:txBody>
      </p:sp>
    </p:spTree>
    <p:extLst>
      <p:ext uri="{BB962C8B-B14F-4D97-AF65-F5344CB8AC3E}">
        <p14:creationId xmlns:p14="http://schemas.microsoft.com/office/powerpoint/2010/main" val="303218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27D269-0DA1-5C47-83BA-842B077BAB99}" type="datetimeFigureOut">
              <a:rPr lang="en-US" smtClean="0"/>
              <a:t>5/13/24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62810-3532-1E4E-8D29-557E823D9427}" type="slidenum">
              <a:rPr lang="en-US" smtClean="0"/>
              <a:t>‹#›</a:t>
            </a:fld>
            <a:endParaRPr lang="en-US"/>
          </a:p>
        </p:txBody>
      </p:sp>
    </p:spTree>
    <p:extLst>
      <p:ext uri="{BB962C8B-B14F-4D97-AF65-F5344CB8AC3E}">
        <p14:creationId xmlns:p14="http://schemas.microsoft.com/office/powerpoint/2010/main" val="302760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5" y="4103372"/>
            <a:ext cx="28392120" cy="6846569"/>
          </a:xfrm>
        </p:spPr>
        <p:txBody>
          <a:bodyPr anchor="b"/>
          <a:lstStyle>
            <a:lvl1pPr>
              <a:defRPr sz="14400"/>
            </a:lvl1pPr>
          </a:lstStyle>
          <a:p>
            <a:r>
              <a:rPr lang="en-US"/>
              <a:t>Click to edit Master title style</a:t>
            </a:r>
            <a:endParaRPr lang="en-US" dirty="0"/>
          </a:p>
        </p:txBody>
      </p:sp>
      <p:sp>
        <p:nvSpPr>
          <p:cNvPr id="3" name="Text Placeholder 2"/>
          <p:cNvSpPr>
            <a:spLocks noGrp="1"/>
          </p:cNvSpPr>
          <p:nvPr>
            <p:ph type="body" idx="1"/>
          </p:nvPr>
        </p:nvSpPr>
        <p:spPr>
          <a:xfrm>
            <a:off x="2245995" y="11014712"/>
            <a:ext cx="28392120" cy="3600449"/>
          </a:xfrm>
        </p:spPr>
        <p:txBody>
          <a:bodyPr/>
          <a:lstStyle>
            <a:lvl1pPr marL="0" indent="0">
              <a:buNone/>
              <a:defRPr sz="5760">
                <a:solidFill>
                  <a:schemeClr val="tx1">
                    <a:tint val="82000"/>
                  </a:schemeClr>
                </a:solidFill>
              </a:defRPr>
            </a:lvl1pPr>
            <a:lvl2pPr marL="1097280" indent="0">
              <a:buNone/>
              <a:defRPr sz="4800">
                <a:solidFill>
                  <a:schemeClr val="tx1">
                    <a:tint val="82000"/>
                  </a:schemeClr>
                </a:solidFill>
              </a:defRPr>
            </a:lvl2pPr>
            <a:lvl3pPr marL="2194560" indent="0">
              <a:buNone/>
              <a:defRPr sz="4320">
                <a:solidFill>
                  <a:schemeClr val="tx1">
                    <a:tint val="82000"/>
                  </a:schemeClr>
                </a:solidFill>
              </a:defRPr>
            </a:lvl3pPr>
            <a:lvl4pPr marL="3291840" indent="0">
              <a:buNone/>
              <a:defRPr sz="3840">
                <a:solidFill>
                  <a:schemeClr val="tx1">
                    <a:tint val="82000"/>
                  </a:schemeClr>
                </a:solidFill>
              </a:defRPr>
            </a:lvl4pPr>
            <a:lvl5pPr marL="4389120" indent="0">
              <a:buNone/>
              <a:defRPr sz="3840">
                <a:solidFill>
                  <a:schemeClr val="tx1">
                    <a:tint val="82000"/>
                  </a:schemeClr>
                </a:solidFill>
              </a:defRPr>
            </a:lvl5pPr>
            <a:lvl6pPr marL="5486400" indent="0">
              <a:buNone/>
              <a:defRPr sz="3840">
                <a:solidFill>
                  <a:schemeClr val="tx1">
                    <a:tint val="82000"/>
                  </a:schemeClr>
                </a:solidFill>
              </a:defRPr>
            </a:lvl6pPr>
            <a:lvl7pPr marL="6583680" indent="0">
              <a:buNone/>
              <a:defRPr sz="3840">
                <a:solidFill>
                  <a:schemeClr val="tx1">
                    <a:tint val="82000"/>
                  </a:schemeClr>
                </a:solidFill>
              </a:defRPr>
            </a:lvl7pPr>
            <a:lvl8pPr marL="7680960" indent="0">
              <a:buNone/>
              <a:defRPr sz="3840">
                <a:solidFill>
                  <a:schemeClr val="tx1">
                    <a:tint val="82000"/>
                  </a:schemeClr>
                </a:solidFill>
              </a:defRPr>
            </a:lvl8pPr>
            <a:lvl9pPr marL="8778240" indent="0">
              <a:buNone/>
              <a:defRPr sz="384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27D269-0DA1-5C47-83BA-842B077BAB99}" type="datetimeFigureOut">
              <a:rPr lang="en-US" smtClean="0"/>
              <a:t>5/13/24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62810-3532-1E4E-8D29-557E823D9427}" type="slidenum">
              <a:rPr lang="en-US" smtClean="0"/>
              <a:t>‹#›</a:t>
            </a:fld>
            <a:endParaRPr lang="en-US"/>
          </a:p>
        </p:txBody>
      </p:sp>
    </p:spTree>
    <p:extLst>
      <p:ext uri="{BB962C8B-B14F-4D97-AF65-F5344CB8AC3E}">
        <p14:creationId xmlns:p14="http://schemas.microsoft.com/office/powerpoint/2010/main" val="73574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4381500"/>
            <a:ext cx="13990320" cy="104432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4381500"/>
            <a:ext cx="13990320" cy="104432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27D269-0DA1-5C47-83BA-842B077BAB99}" type="datetimeFigureOut">
              <a:rPr lang="en-US" smtClean="0"/>
              <a:t>5/13/24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62810-3532-1E4E-8D29-557E823D9427}" type="slidenum">
              <a:rPr lang="en-US" smtClean="0"/>
              <a:t>‹#›</a:t>
            </a:fld>
            <a:endParaRPr lang="en-US"/>
          </a:p>
        </p:txBody>
      </p:sp>
    </p:spTree>
    <p:extLst>
      <p:ext uri="{BB962C8B-B14F-4D97-AF65-F5344CB8AC3E}">
        <p14:creationId xmlns:p14="http://schemas.microsoft.com/office/powerpoint/2010/main" val="636592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876301"/>
            <a:ext cx="28392120" cy="3181351"/>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29" y="4034791"/>
            <a:ext cx="13926025" cy="1977389"/>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Click to edit Master text styles</a:t>
            </a:r>
          </a:p>
        </p:txBody>
      </p:sp>
      <p:sp>
        <p:nvSpPr>
          <p:cNvPr id="4" name="Content Placeholder 3"/>
          <p:cNvSpPr>
            <a:spLocks noGrp="1"/>
          </p:cNvSpPr>
          <p:nvPr>
            <p:ph sz="half" idx="2"/>
          </p:nvPr>
        </p:nvSpPr>
        <p:spPr>
          <a:xfrm>
            <a:off x="2267429" y="6012180"/>
            <a:ext cx="13926025" cy="88430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0" y="4034791"/>
            <a:ext cx="13994608" cy="1977389"/>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Click to edit Master text styles</a:t>
            </a:r>
          </a:p>
        </p:txBody>
      </p:sp>
      <p:sp>
        <p:nvSpPr>
          <p:cNvPr id="6" name="Content Placeholder 5"/>
          <p:cNvSpPr>
            <a:spLocks noGrp="1"/>
          </p:cNvSpPr>
          <p:nvPr>
            <p:ph sz="quarter" idx="4"/>
          </p:nvPr>
        </p:nvSpPr>
        <p:spPr>
          <a:xfrm>
            <a:off x="16664940" y="6012180"/>
            <a:ext cx="13994608" cy="88430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27D269-0DA1-5C47-83BA-842B077BAB99}" type="datetimeFigureOut">
              <a:rPr lang="en-US" smtClean="0"/>
              <a:t>5/13/24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562810-3532-1E4E-8D29-557E823D9427}" type="slidenum">
              <a:rPr lang="en-US" smtClean="0"/>
              <a:t>‹#›</a:t>
            </a:fld>
            <a:endParaRPr lang="en-US"/>
          </a:p>
        </p:txBody>
      </p:sp>
    </p:spTree>
    <p:extLst>
      <p:ext uri="{BB962C8B-B14F-4D97-AF65-F5344CB8AC3E}">
        <p14:creationId xmlns:p14="http://schemas.microsoft.com/office/powerpoint/2010/main" val="2581923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27D269-0DA1-5C47-83BA-842B077BAB99}" type="datetimeFigureOut">
              <a:rPr lang="en-US" smtClean="0"/>
              <a:t>5/13/24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562810-3532-1E4E-8D29-557E823D9427}" type="slidenum">
              <a:rPr lang="en-US" smtClean="0"/>
              <a:t>‹#›</a:t>
            </a:fld>
            <a:endParaRPr lang="en-US"/>
          </a:p>
        </p:txBody>
      </p:sp>
    </p:spTree>
    <p:extLst>
      <p:ext uri="{BB962C8B-B14F-4D97-AF65-F5344CB8AC3E}">
        <p14:creationId xmlns:p14="http://schemas.microsoft.com/office/powerpoint/2010/main" val="1364271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27D269-0DA1-5C47-83BA-842B077BAB99}" type="datetimeFigureOut">
              <a:rPr lang="en-US" smtClean="0"/>
              <a:t>5/13/24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562810-3532-1E4E-8D29-557E823D9427}" type="slidenum">
              <a:rPr lang="en-US" smtClean="0"/>
              <a:t>‹#›</a:t>
            </a:fld>
            <a:endParaRPr lang="en-US"/>
          </a:p>
        </p:txBody>
      </p:sp>
    </p:spTree>
    <p:extLst>
      <p:ext uri="{BB962C8B-B14F-4D97-AF65-F5344CB8AC3E}">
        <p14:creationId xmlns:p14="http://schemas.microsoft.com/office/powerpoint/2010/main" val="1931109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9" y="1097280"/>
            <a:ext cx="10617040" cy="3840480"/>
          </a:xfrm>
        </p:spPr>
        <p:txBody>
          <a:bodyPr anchor="b"/>
          <a:lstStyle>
            <a:lvl1pPr>
              <a:defRPr sz="7680"/>
            </a:lvl1pPr>
          </a:lstStyle>
          <a:p>
            <a:r>
              <a:rPr lang="en-US"/>
              <a:t>Click to edit Master title style</a:t>
            </a:r>
            <a:endParaRPr lang="en-US" dirty="0"/>
          </a:p>
        </p:txBody>
      </p:sp>
      <p:sp>
        <p:nvSpPr>
          <p:cNvPr id="3" name="Content Placeholder 2"/>
          <p:cNvSpPr>
            <a:spLocks noGrp="1"/>
          </p:cNvSpPr>
          <p:nvPr>
            <p:ph idx="1"/>
          </p:nvPr>
        </p:nvSpPr>
        <p:spPr>
          <a:xfrm>
            <a:off x="13994608" y="2369821"/>
            <a:ext cx="16664940" cy="11696700"/>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9" y="4937760"/>
            <a:ext cx="10617040" cy="9147811"/>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A527D269-0DA1-5C47-83BA-842B077BAB99}" type="datetimeFigureOut">
              <a:rPr lang="en-US" smtClean="0"/>
              <a:t>5/13/24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62810-3532-1E4E-8D29-557E823D9427}" type="slidenum">
              <a:rPr lang="en-US" smtClean="0"/>
              <a:t>‹#›</a:t>
            </a:fld>
            <a:endParaRPr lang="en-US"/>
          </a:p>
        </p:txBody>
      </p:sp>
    </p:spTree>
    <p:extLst>
      <p:ext uri="{BB962C8B-B14F-4D97-AF65-F5344CB8AC3E}">
        <p14:creationId xmlns:p14="http://schemas.microsoft.com/office/powerpoint/2010/main" val="2541647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9" y="1097280"/>
            <a:ext cx="10617040" cy="3840480"/>
          </a:xfrm>
        </p:spPr>
        <p:txBody>
          <a:bodyPr anchor="b"/>
          <a:lstStyle>
            <a:lvl1pPr>
              <a:defRPr sz="76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2369821"/>
            <a:ext cx="16664940" cy="11696700"/>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2267429" y="4937760"/>
            <a:ext cx="10617040" cy="9147811"/>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A527D269-0DA1-5C47-83BA-842B077BAB99}" type="datetimeFigureOut">
              <a:rPr lang="en-US" smtClean="0"/>
              <a:t>5/13/24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62810-3532-1E4E-8D29-557E823D9427}" type="slidenum">
              <a:rPr lang="en-US" smtClean="0"/>
              <a:t>‹#›</a:t>
            </a:fld>
            <a:endParaRPr lang="en-US"/>
          </a:p>
        </p:txBody>
      </p:sp>
    </p:spTree>
    <p:extLst>
      <p:ext uri="{BB962C8B-B14F-4D97-AF65-F5344CB8AC3E}">
        <p14:creationId xmlns:p14="http://schemas.microsoft.com/office/powerpoint/2010/main" val="2542179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876301"/>
            <a:ext cx="28392120" cy="31813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4381500"/>
            <a:ext cx="28392120" cy="1044321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15255241"/>
            <a:ext cx="7406640" cy="876300"/>
          </a:xfrm>
          <a:prstGeom prst="rect">
            <a:avLst/>
          </a:prstGeom>
        </p:spPr>
        <p:txBody>
          <a:bodyPr vert="horz" lIns="91440" tIns="45720" rIns="91440" bIns="45720" rtlCol="0" anchor="ctr"/>
          <a:lstStyle>
            <a:lvl1pPr algn="l">
              <a:defRPr sz="2880">
                <a:solidFill>
                  <a:schemeClr val="tx1">
                    <a:tint val="82000"/>
                  </a:schemeClr>
                </a:solidFill>
              </a:defRPr>
            </a:lvl1pPr>
          </a:lstStyle>
          <a:p>
            <a:fld id="{A527D269-0DA1-5C47-83BA-842B077BAB99}" type="datetimeFigureOut">
              <a:rPr lang="en-US" smtClean="0"/>
              <a:t>5/13/24</a:t>
            </a:fld>
            <a:endParaRPr lang="en-US"/>
          </a:p>
        </p:txBody>
      </p:sp>
      <p:sp>
        <p:nvSpPr>
          <p:cNvPr id="5" name="Footer Placeholder 4"/>
          <p:cNvSpPr>
            <a:spLocks noGrp="1"/>
          </p:cNvSpPr>
          <p:nvPr>
            <p:ph type="ftr" sz="quarter" idx="3"/>
          </p:nvPr>
        </p:nvSpPr>
        <p:spPr>
          <a:xfrm>
            <a:off x="10904220" y="15255241"/>
            <a:ext cx="11109960" cy="876300"/>
          </a:xfrm>
          <a:prstGeom prst="rect">
            <a:avLst/>
          </a:prstGeom>
        </p:spPr>
        <p:txBody>
          <a:bodyPr vert="horz" lIns="91440" tIns="45720" rIns="91440" bIns="45720" rtlCol="0" anchor="ctr"/>
          <a:lstStyle>
            <a:lvl1pPr algn="ctr">
              <a:defRPr sz="288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23248620" y="15255241"/>
            <a:ext cx="7406640" cy="876300"/>
          </a:xfrm>
          <a:prstGeom prst="rect">
            <a:avLst/>
          </a:prstGeom>
        </p:spPr>
        <p:txBody>
          <a:bodyPr vert="horz" lIns="91440" tIns="45720" rIns="91440" bIns="45720" rtlCol="0" anchor="ctr"/>
          <a:lstStyle>
            <a:lvl1pPr algn="r">
              <a:defRPr sz="2880">
                <a:solidFill>
                  <a:schemeClr val="tx1">
                    <a:tint val="82000"/>
                  </a:schemeClr>
                </a:solidFill>
              </a:defRPr>
            </a:lvl1pPr>
          </a:lstStyle>
          <a:p>
            <a:fld id="{08562810-3532-1E4E-8D29-557E823D9427}" type="slidenum">
              <a:rPr lang="en-US" smtClean="0"/>
              <a:t>‹#›</a:t>
            </a:fld>
            <a:endParaRPr lang="en-US"/>
          </a:p>
        </p:txBody>
      </p:sp>
    </p:spTree>
    <p:extLst>
      <p:ext uri="{BB962C8B-B14F-4D97-AF65-F5344CB8AC3E}">
        <p14:creationId xmlns:p14="http://schemas.microsoft.com/office/powerpoint/2010/main" val="36695269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98FA1DC9-5597-F3FF-F803-A7D9DCDC91E2}"/>
              </a:ext>
            </a:extLst>
          </p:cNvPr>
          <p:cNvSpPr/>
          <p:nvPr/>
        </p:nvSpPr>
        <p:spPr>
          <a:xfrm>
            <a:off x="0" y="11887200"/>
            <a:ext cx="32916906" cy="426228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FF1C220-03B6-8309-7F4E-D482F48A14C5}"/>
              </a:ext>
            </a:extLst>
          </p:cNvPr>
          <p:cNvSpPr/>
          <p:nvPr/>
        </p:nvSpPr>
        <p:spPr>
          <a:xfrm>
            <a:off x="0" y="0"/>
            <a:ext cx="32918400" cy="2813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42A4188-8043-A8C5-3BD2-AC02926D05C8}"/>
              </a:ext>
            </a:extLst>
          </p:cNvPr>
          <p:cNvSpPr/>
          <p:nvPr/>
        </p:nvSpPr>
        <p:spPr>
          <a:xfrm>
            <a:off x="0" y="281354"/>
            <a:ext cx="32918400" cy="3746949"/>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arallelogram 7">
            <a:extLst>
              <a:ext uri="{FF2B5EF4-FFF2-40B4-BE49-F238E27FC236}">
                <a16:creationId xmlns:a16="http://schemas.microsoft.com/office/drawing/2014/main" id="{D0EF562B-5E04-CB37-1DD0-52BDA11394EE}"/>
              </a:ext>
            </a:extLst>
          </p:cNvPr>
          <p:cNvSpPr/>
          <p:nvPr/>
        </p:nvSpPr>
        <p:spPr>
          <a:xfrm>
            <a:off x="-1494" y="272689"/>
            <a:ext cx="6313803" cy="3746948"/>
          </a:xfrm>
          <a:custGeom>
            <a:avLst/>
            <a:gdLst>
              <a:gd name="connsiteX0" fmla="*/ 0 w 7315200"/>
              <a:gd name="connsiteY0" fmla="*/ 3510717 h 3510717"/>
              <a:gd name="connsiteX1" fmla="*/ 877679 w 7315200"/>
              <a:gd name="connsiteY1" fmla="*/ 0 h 3510717"/>
              <a:gd name="connsiteX2" fmla="*/ 7315200 w 7315200"/>
              <a:gd name="connsiteY2" fmla="*/ 0 h 3510717"/>
              <a:gd name="connsiteX3" fmla="*/ 6437521 w 7315200"/>
              <a:gd name="connsiteY3" fmla="*/ 3510717 h 3510717"/>
              <a:gd name="connsiteX4" fmla="*/ 0 w 7315200"/>
              <a:gd name="connsiteY4" fmla="*/ 3510717 h 3510717"/>
              <a:gd name="connsiteX0" fmla="*/ 0 w 7315200"/>
              <a:gd name="connsiteY0" fmla="*/ 3510717 h 3510717"/>
              <a:gd name="connsiteX1" fmla="*/ 1281091 w 7315200"/>
              <a:gd name="connsiteY1" fmla="*/ 26894 h 3510717"/>
              <a:gd name="connsiteX2" fmla="*/ 7315200 w 7315200"/>
              <a:gd name="connsiteY2" fmla="*/ 0 h 3510717"/>
              <a:gd name="connsiteX3" fmla="*/ 6437521 w 7315200"/>
              <a:gd name="connsiteY3" fmla="*/ 3510717 h 3510717"/>
              <a:gd name="connsiteX4" fmla="*/ 0 w 7315200"/>
              <a:gd name="connsiteY4" fmla="*/ 3510717 h 3510717"/>
              <a:gd name="connsiteX0" fmla="*/ 63615 w 6034109"/>
              <a:gd name="connsiteY0" fmla="*/ 3564506 h 3564506"/>
              <a:gd name="connsiteX1" fmla="*/ 0 w 6034109"/>
              <a:gd name="connsiteY1" fmla="*/ 26894 h 3564506"/>
              <a:gd name="connsiteX2" fmla="*/ 6034109 w 6034109"/>
              <a:gd name="connsiteY2" fmla="*/ 0 h 3564506"/>
              <a:gd name="connsiteX3" fmla="*/ 5156430 w 6034109"/>
              <a:gd name="connsiteY3" fmla="*/ 3510717 h 3564506"/>
              <a:gd name="connsiteX4" fmla="*/ 63615 w 6034109"/>
              <a:gd name="connsiteY4" fmla="*/ 3564506 h 3564506"/>
              <a:gd name="connsiteX0" fmla="*/ 0 w 5970494"/>
              <a:gd name="connsiteY0" fmla="*/ 3573172 h 3573172"/>
              <a:gd name="connsiteX1" fmla="*/ 27825 w 5970494"/>
              <a:gd name="connsiteY1" fmla="*/ 0 h 3573172"/>
              <a:gd name="connsiteX2" fmla="*/ 5970494 w 5970494"/>
              <a:gd name="connsiteY2" fmla="*/ 8666 h 3573172"/>
              <a:gd name="connsiteX3" fmla="*/ 5092815 w 5970494"/>
              <a:gd name="connsiteY3" fmla="*/ 3519383 h 3573172"/>
              <a:gd name="connsiteX4" fmla="*/ 0 w 5970494"/>
              <a:gd name="connsiteY4" fmla="*/ 3573172 h 3573172"/>
              <a:gd name="connsiteX0" fmla="*/ 73775 w 5942669"/>
              <a:gd name="connsiteY0" fmla="*/ 3446172 h 3519383"/>
              <a:gd name="connsiteX1" fmla="*/ 0 w 5942669"/>
              <a:gd name="connsiteY1" fmla="*/ 0 h 3519383"/>
              <a:gd name="connsiteX2" fmla="*/ 5942669 w 5942669"/>
              <a:gd name="connsiteY2" fmla="*/ 8666 h 3519383"/>
              <a:gd name="connsiteX3" fmla="*/ 5064990 w 5942669"/>
              <a:gd name="connsiteY3" fmla="*/ 3519383 h 3519383"/>
              <a:gd name="connsiteX4" fmla="*/ 73775 w 5942669"/>
              <a:gd name="connsiteY4" fmla="*/ 3446172 h 3519383"/>
              <a:gd name="connsiteX0" fmla="*/ 0 w 5945094"/>
              <a:gd name="connsiteY0" fmla="*/ 3532532 h 3532532"/>
              <a:gd name="connsiteX1" fmla="*/ 2425 w 5945094"/>
              <a:gd name="connsiteY1" fmla="*/ 0 h 3532532"/>
              <a:gd name="connsiteX2" fmla="*/ 5945094 w 5945094"/>
              <a:gd name="connsiteY2" fmla="*/ 8666 h 3532532"/>
              <a:gd name="connsiteX3" fmla="*/ 5067415 w 5945094"/>
              <a:gd name="connsiteY3" fmla="*/ 3519383 h 3532532"/>
              <a:gd name="connsiteX4" fmla="*/ 0 w 5945094"/>
              <a:gd name="connsiteY4" fmla="*/ 3532532 h 3532532"/>
              <a:gd name="connsiteX0" fmla="*/ 0 w 5945094"/>
              <a:gd name="connsiteY0" fmla="*/ 3532532 h 3532532"/>
              <a:gd name="connsiteX1" fmla="*/ 2425 w 5945094"/>
              <a:gd name="connsiteY1" fmla="*/ 0 h 3532532"/>
              <a:gd name="connsiteX2" fmla="*/ 5945094 w 5945094"/>
              <a:gd name="connsiteY2" fmla="*/ 8666 h 3532532"/>
              <a:gd name="connsiteX3" fmla="*/ 5067415 w 5945094"/>
              <a:gd name="connsiteY3" fmla="*/ 3519383 h 3532532"/>
              <a:gd name="connsiteX4" fmla="*/ 0 w 5945094"/>
              <a:gd name="connsiteY4" fmla="*/ 3532532 h 3532532"/>
              <a:gd name="connsiteX0" fmla="*/ 0 w 5945094"/>
              <a:gd name="connsiteY0" fmla="*/ 3532532 h 3534802"/>
              <a:gd name="connsiteX1" fmla="*/ 2425 w 5945094"/>
              <a:gd name="connsiteY1" fmla="*/ 0 h 3534802"/>
              <a:gd name="connsiteX2" fmla="*/ 5945094 w 5945094"/>
              <a:gd name="connsiteY2" fmla="*/ 8666 h 3534802"/>
              <a:gd name="connsiteX3" fmla="*/ 5072495 w 5945094"/>
              <a:gd name="connsiteY3" fmla="*/ 3534802 h 3534802"/>
              <a:gd name="connsiteX4" fmla="*/ 0 w 5945094"/>
              <a:gd name="connsiteY4" fmla="*/ 3532532 h 3534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45094" h="3534802">
                <a:moveTo>
                  <a:pt x="0" y="3532532"/>
                </a:moveTo>
                <a:cubicBezTo>
                  <a:pt x="808" y="2355021"/>
                  <a:pt x="1617" y="1177511"/>
                  <a:pt x="2425" y="0"/>
                </a:cubicBezTo>
                <a:lnTo>
                  <a:pt x="5945094" y="8666"/>
                </a:lnTo>
                <a:lnTo>
                  <a:pt x="5072495" y="3534802"/>
                </a:lnTo>
                <a:lnTo>
                  <a:pt x="0" y="3532532"/>
                </a:lnTo>
                <a:close/>
              </a:path>
            </a:pathLst>
          </a:custGeom>
          <a:solidFill>
            <a:srgbClr val="FCFCFC"/>
          </a:solidFill>
          <a:ln>
            <a:noFill/>
          </a:ln>
          <a:effectLst>
            <a:outerShdw blurRad="216991" dist="191889" dir="20400000" algn="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AFC7388-0EF8-2DE0-20CF-B72C8B579D03}"/>
              </a:ext>
            </a:extLst>
          </p:cNvPr>
          <p:cNvSpPr txBox="1"/>
          <p:nvPr/>
        </p:nvSpPr>
        <p:spPr>
          <a:xfrm>
            <a:off x="6622026" y="561886"/>
            <a:ext cx="25544206" cy="1446550"/>
          </a:xfrm>
          <a:prstGeom prst="rect">
            <a:avLst/>
          </a:prstGeom>
          <a:noFill/>
        </p:spPr>
        <p:txBody>
          <a:bodyPr wrap="square" rtlCol="0">
            <a:spAutoFit/>
          </a:bodyPr>
          <a:lstStyle/>
          <a:p>
            <a:r>
              <a:rPr lang="en-US" sz="4400" b="1" dirty="0">
                <a:solidFill>
                  <a:schemeClr val="bg1"/>
                </a:solidFill>
                <a:effectLst/>
                <a:latin typeface="Helvetica" pitchFamily="2" charset="0"/>
              </a:rPr>
              <a:t>LETROZOLE AS A TREATMENT OPTION ALTERNATIVE TO GNRH AGONISTS</a:t>
            </a:r>
            <a:br>
              <a:rPr lang="en-US" sz="4400" b="1" dirty="0">
                <a:solidFill>
                  <a:schemeClr val="bg1"/>
                </a:solidFill>
                <a:effectLst/>
                <a:latin typeface="Helvetica" pitchFamily="2" charset="0"/>
              </a:rPr>
            </a:br>
            <a:r>
              <a:rPr lang="en-US" sz="4400" b="1" dirty="0">
                <a:solidFill>
                  <a:schemeClr val="bg1"/>
                </a:solidFill>
                <a:effectLst/>
                <a:latin typeface="Helvetica" pitchFamily="2" charset="0"/>
              </a:rPr>
              <a:t>AND LAPAROSCOPY IN BCL6 POSITIVE PATIENTS</a:t>
            </a:r>
          </a:p>
        </p:txBody>
      </p:sp>
      <p:sp>
        <p:nvSpPr>
          <p:cNvPr id="10" name="TextBox 9">
            <a:extLst>
              <a:ext uri="{FF2B5EF4-FFF2-40B4-BE49-F238E27FC236}">
                <a16:creationId xmlns:a16="http://schemas.microsoft.com/office/drawing/2014/main" id="{75C443F5-425E-DFD0-8D84-CA4CEF0E23C1}"/>
              </a:ext>
            </a:extLst>
          </p:cNvPr>
          <p:cNvSpPr txBox="1"/>
          <p:nvPr/>
        </p:nvSpPr>
        <p:spPr>
          <a:xfrm>
            <a:off x="6622026" y="2165349"/>
            <a:ext cx="25544206" cy="584775"/>
          </a:xfrm>
          <a:prstGeom prst="rect">
            <a:avLst/>
          </a:prstGeom>
          <a:noFill/>
        </p:spPr>
        <p:txBody>
          <a:bodyPr wrap="square" rtlCol="0">
            <a:spAutoFit/>
          </a:bodyPr>
          <a:lstStyle/>
          <a:p>
            <a:r>
              <a:rPr lang="en-US" sz="3200" dirty="0">
                <a:solidFill>
                  <a:schemeClr val="bg1"/>
                </a:solidFill>
                <a:effectLst/>
                <a:latin typeface="Helvetica" pitchFamily="2" charset="0"/>
              </a:rPr>
              <a:t>Aimee </a:t>
            </a:r>
            <a:r>
              <a:rPr lang="en-US" sz="3200" dirty="0" err="1">
                <a:solidFill>
                  <a:schemeClr val="bg1"/>
                </a:solidFill>
                <a:effectLst/>
                <a:latin typeface="Helvetica" pitchFamily="2" charset="0"/>
              </a:rPr>
              <a:t>Eyvazzadeh</a:t>
            </a:r>
            <a:r>
              <a:rPr lang="en-US" sz="3200" dirty="0">
                <a:solidFill>
                  <a:schemeClr val="bg1"/>
                </a:solidFill>
                <a:effectLst/>
                <a:latin typeface="Helvetica" pitchFamily="2" charset="0"/>
              </a:rPr>
              <a:t>, MD, MPH; Lucia </a:t>
            </a:r>
            <a:r>
              <a:rPr lang="en-US" sz="3200" dirty="0" err="1">
                <a:solidFill>
                  <a:schemeClr val="bg1"/>
                </a:solidFill>
                <a:effectLst/>
                <a:latin typeface="Helvetica" pitchFamily="2" charset="0"/>
              </a:rPr>
              <a:t>Santistevan</a:t>
            </a:r>
            <a:r>
              <a:rPr lang="en-US" sz="3200" dirty="0">
                <a:solidFill>
                  <a:schemeClr val="bg1"/>
                </a:solidFill>
                <a:effectLst/>
                <a:latin typeface="Helvetica" pitchFamily="2" charset="0"/>
              </a:rPr>
              <a:t>, MD; Dan </a:t>
            </a:r>
            <a:r>
              <a:rPr lang="en-US" sz="3200" dirty="0" err="1">
                <a:solidFill>
                  <a:schemeClr val="bg1"/>
                </a:solidFill>
                <a:effectLst/>
                <a:latin typeface="Helvetica" pitchFamily="2" charset="0"/>
              </a:rPr>
              <a:t>Angress</a:t>
            </a:r>
            <a:endParaRPr lang="en-US" sz="3200" dirty="0">
              <a:solidFill>
                <a:schemeClr val="bg1"/>
              </a:solidFill>
              <a:effectLst/>
              <a:latin typeface="Helvetica" pitchFamily="2" charset="0"/>
            </a:endParaRPr>
          </a:p>
        </p:txBody>
      </p:sp>
      <p:sp>
        <p:nvSpPr>
          <p:cNvPr id="11" name="TextBox 10">
            <a:extLst>
              <a:ext uri="{FF2B5EF4-FFF2-40B4-BE49-F238E27FC236}">
                <a16:creationId xmlns:a16="http://schemas.microsoft.com/office/drawing/2014/main" id="{79D8B2FE-833A-2947-1E55-732C4450C8E9}"/>
              </a:ext>
            </a:extLst>
          </p:cNvPr>
          <p:cNvSpPr txBox="1"/>
          <p:nvPr/>
        </p:nvSpPr>
        <p:spPr>
          <a:xfrm>
            <a:off x="6658897" y="2907037"/>
            <a:ext cx="25544206" cy="584775"/>
          </a:xfrm>
          <a:prstGeom prst="rect">
            <a:avLst/>
          </a:prstGeom>
          <a:noFill/>
        </p:spPr>
        <p:txBody>
          <a:bodyPr wrap="square" rtlCol="0">
            <a:spAutoFit/>
          </a:bodyPr>
          <a:lstStyle/>
          <a:p>
            <a:r>
              <a:rPr lang="en-US" sz="3200" dirty="0">
                <a:solidFill>
                  <a:schemeClr val="bg1"/>
                </a:solidFill>
                <a:effectLst/>
                <a:latin typeface="Helvetica" pitchFamily="2" charset="0"/>
              </a:rPr>
              <a:t>(1) </a:t>
            </a:r>
            <a:r>
              <a:rPr lang="en-US" sz="3200" dirty="0" err="1">
                <a:solidFill>
                  <a:schemeClr val="bg1"/>
                </a:solidFill>
                <a:effectLst/>
                <a:latin typeface="Helvetica" pitchFamily="2" charset="0"/>
              </a:rPr>
              <a:t>Eyvazzadeh</a:t>
            </a:r>
            <a:r>
              <a:rPr lang="en-US" sz="3200" dirty="0">
                <a:solidFill>
                  <a:schemeClr val="bg1"/>
                </a:solidFill>
                <a:effectLst/>
                <a:latin typeface="Helvetica" pitchFamily="2" charset="0"/>
              </a:rPr>
              <a:t> Inc., San Ramon, CA, USA and (2) Cicero Dx Inc, Henderson, Nevada, USA</a:t>
            </a:r>
          </a:p>
        </p:txBody>
      </p:sp>
      <p:sp>
        <p:nvSpPr>
          <p:cNvPr id="12" name="Rectangle 11">
            <a:extLst>
              <a:ext uri="{FF2B5EF4-FFF2-40B4-BE49-F238E27FC236}">
                <a16:creationId xmlns:a16="http://schemas.microsoft.com/office/drawing/2014/main" id="{2EAE834F-8AD8-A1D8-9E2F-35927EDCD760}"/>
              </a:ext>
            </a:extLst>
          </p:cNvPr>
          <p:cNvSpPr/>
          <p:nvPr/>
        </p:nvSpPr>
        <p:spPr>
          <a:xfrm>
            <a:off x="-1494" y="16149484"/>
            <a:ext cx="32918400" cy="2813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EB75FC3-9F65-4934-D636-0EB1E5347264}"/>
              </a:ext>
            </a:extLst>
          </p:cNvPr>
          <p:cNvSpPr txBox="1"/>
          <p:nvPr/>
        </p:nvSpPr>
        <p:spPr>
          <a:xfrm>
            <a:off x="280219" y="4390413"/>
            <a:ext cx="15662787" cy="2740045"/>
          </a:xfrm>
          <a:prstGeom prst="rect">
            <a:avLst/>
          </a:prstGeom>
          <a:noFill/>
        </p:spPr>
        <p:txBody>
          <a:bodyPr wrap="square" rtlCol="0">
            <a:spAutoFit/>
          </a:bodyPr>
          <a:lstStyle/>
          <a:p>
            <a:pPr>
              <a:lnSpc>
                <a:spcPts val="2640"/>
              </a:lnSpc>
            </a:pPr>
            <a:r>
              <a:rPr lang="en-US" sz="3200" b="1" dirty="0">
                <a:solidFill>
                  <a:srgbClr val="136082"/>
                </a:solidFill>
                <a:effectLst/>
                <a:latin typeface="Helvetica" pitchFamily="2" charset="0"/>
              </a:rPr>
              <a:t>Background</a:t>
            </a:r>
          </a:p>
          <a:p>
            <a:pPr>
              <a:lnSpc>
                <a:spcPts val="2640"/>
              </a:lnSpc>
            </a:pPr>
            <a:r>
              <a:rPr lang="en-US" dirty="0">
                <a:effectLst/>
                <a:latin typeface="Helvetica" pitchFamily="2" charset="0"/>
              </a:rPr>
              <a:t>At our center, Dr. Aimee </a:t>
            </a:r>
            <a:r>
              <a:rPr lang="en-US" dirty="0" err="1">
                <a:effectLst/>
                <a:latin typeface="Helvetica" pitchFamily="2" charset="0"/>
              </a:rPr>
              <a:t>Eyvazzadeh</a:t>
            </a:r>
            <a:r>
              <a:rPr lang="en-US" dirty="0">
                <a:effectLst/>
                <a:latin typeface="Helvetica" pitchFamily="2" charset="0"/>
              </a:rPr>
              <a:t> Inc., we've used the </a:t>
            </a:r>
            <a:r>
              <a:rPr lang="en-US" dirty="0" err="1">
                <a:effectLst/>
                <a:latin typeface="Helvetica" pitchFamily="2" charset="0"/>
              </a:rPr>
              <a:t>ReceptivaDx</a:t>
            </a:r>
            <a:r>
              <a:rPr lang="en-US" dirty="0">
                <a:effectLst/>
                <a:latin typeface="Helvetica" pitchFamily="2" charset="0"/>
              </a:rPr>
              <a:t>™ (BCL6) test since 2017 for women with unexplained infertility (UI), recurrent implantation failure, and suspected uterine lining inflammation. Studies have shown that UI patients often over-express the BCL6</a:t>
            </a:r>
          </a:p>
          <a:p>
            <a:pPr>
              <a:lnSpc>
                <a:spcPts val="2640"/>
              </a:lnSpc>
            </a:pPr>
            <a:r>
              <a:rPr lang="en-US" dirty="0">
                <a:effectLst/>
                <a:latin typeface="Helvetica" pitchFamily="2" charset="0"/>
              </a:rPr>
              <a:t>oncogene, which is typically linked to endometriosis.1 Early pivotal studies revealed that untreated BCL6 positive patients had significantly lower live birth rates compared to those who tested negative (LBR = 11% vs. 59%).2,3 However, when BCL6 positive subjects received</a:t>
            </a:r>
          </a:p>
          <a:p>
            <a:pPr>
              <a:lnSpc>
                <a:spcPts val="2640"/>
              </a:lnSpc>
            </a:pPr>
            <a:r>
              <a:rPr lang="en-US" dirty="0">
                <a:effectLst/>
                <a:latin typeface="Helvetica" pitchFamily="2" charset="0"/>
              </a:rPr>
              <a:t>treatment for endometriosis with a GnRH agonist suppression or laparoscopy, live birth rates significantly improved (52% vs. 8%).3 Our retrospective cohort study has matched or exceeded these outcomes. Nevertheless, because not all patients tolerate Depot Lupron well, we also assessed the success of BCL6 positive patients treated with letrozole alone before transfer, for a comparison of outcomes.</a:t>
            </a:r>
          </a:p>
        </p:txBody>
      </p:sp>
      <p:sp>
        <p:nvSpPr>
          <p:cNvPr id="14" name="TextBox 13">
            <a:extLst>
              <a:ext uri="{FF2B5EF4-FFF2-40B4-BE49-F238E27FC236}">
                <a16:creationId xmlns:a16="http://schemas.microsoft.com/office/drawing/2014/main" id="{9EEB5CDA-96F1-1E37-177C-0A81F245E487}"/>
              </a:ext>
            </a:extLst>
          </p:cNvPr>
          <p:cNvSpPr txBox="1"/>
          <p:nvPr/>
        </p:nvSpPr>
        <p:spPr>
          <a:xfrm>
            <a:off x="280218" y="7332379"/>
            <a:ext cx="15662787" cy="1072922"/>
          </a:xfrm>
          <a:prstGeom prst="rect">
            <a:avLst/>
          </a:prstGeom>
          <a:noFill/>
        </p:spPr>
        <p:txBody>
          <a:bodyPr wrap="square" rtlCol="0">
            <a:spAutoFit/>
          </a:bodyPr>
          <a:lstStyle/>
          <a:p>
            <a:pPr>
              <a:lnSpc>
                <a:spcPts val="2640"/>
              </a:lnSpc>
            </a:pPr>
            <a:r>
              <a:rPr lang="en-US" sz="3200" b="1" dirty="0">
                <a:solidFill>
                  <a:srgbClr val="136082"/>
                </a:solidFill>
                <a:effectLst/>
                <a:latin typeface="Helvetica" pitchFamily="2" charset="0"/>
              </a:rPr>
              <a:t>Objective</a:t>
            </a:r>
          </a:p>
          <a:p>
            <a:pPr>
              <a:lnSpc>
                <a:spcPts val="2640"/>
              </a:lnSpc>
            </a:pPr>
            <a:r>
              <a:rPr lang="en-US" dirty="0">
                <a:effectLst/>
                <a:latin typeface="Helvetica" pitchFamily="2" charset="0"/>
              </a:rPr>
              <a:t>To evaluate the letrozole-only treatment effectiveness in BCL6 positive patients for pregnancy and live birth rates and compare it to recommended approaches in published studies and our</a:t>
            </a:r>
            <a:r>
              <a:rPr lang="en-US" dirty="0">
                <a:latin typeface="Helvetica" pitchFamily="2" charset="0"/>
              </a:rPr>
              <a:t> </a:t>
            </a:r>
            <a:r>
              <a:rPr lang="en-US" dirty="0">
                <a:effectLst/>
                <a:latin typeface="Helvetica" pitchFamily="2" charset="0"/>
              </a:rPr>
              <a:t>clinical experience.</a:t>
            </a:r>
          </a:p>
        </p:txBody>
      </p:sp>
      <p:sp>
        <p:nvSpPr>
          <p:cNvPr id="15" name="TextBox 14">
            <a:extLst>
              <a:ext uri="{FF2B5EF4-FFF2-40B4-BE49-F238E27FC236}">
                <a16:creationId xmlns:a16="http://schemas.microsoft.com/office/drawing/2014/main" id="{2D65CC3F-1534-694C-0514-437625EA3B46}"/>
              </a:ext>
            </a:extLst>
          </p:cNvPr>
          <p:cNvSpPr txBox="1"/>
          <p:nvPr/>
        </p:nvSpPr>
        <p:spPr>
          <a:xfrm>
            <a:off x="280216" y="8802348"/>
            <a:ext cx="15564731" cy="2073196"/>
          </a:xfrm>
          <a:prstGeom prst="rect">
            <a:avLst/>
          </a:prstGeom>
          <a:noFill/>
        </p:spPr>
        <p:txBody>
          <a:bodyPr wrap="square" rtlCol="0">
            <a:spAutoFit/>
          </a:bodyPr>
          <a:lstStyle/>
          <a:p>
            <a:pPr>
              <a:lnSpc>
                <a:spcPts val="2640"/>
              </a:lnSpc>
            </a:pPr>
            <a:r>
              <a:rPr lang="en-US" sz="3200" b="1" dirty="0">
                <a:solidFill>
                  <a:srgbClr val="136082"/>
                </a:solidFill>
                <a:effectLst/>
                <a:latin typeface="Helvetica" pitchFamily="2" charset="0"/>
              </a:rPr>
              <a:t>Materials and Methods</a:t>
            </a:r>
          </a:p>
          <a:p>
            <a:pPr>
              <a:lnSpc>
                <a:spcPts val="2640"/>
              </a:lnSpc>
            </a:pPr>
            <a:r>
              <a:rPr lang="en-US" dirty="0">
                <a:effectLst/>
                <a:latin typeface="Helvetica" pitchFamily="2" charset="0"/>
              </a:rPr>
              <a:t>In this retrospective cohort study, we analyzed 566 patients tested for BCL6 from 2017 to 2022. We gathered patient history, lab results, and treatment details. We focused on patients who transferred PGT-A euploid embryos and underwent either recommended treatments (Lupron or laparoscopy) or Letrozole-only therapy. Negative BCL6 patients remained untreated. For the Letrozole-only group, we included patients who didn't require, declined, or couldn't tolerate Lupron or laparoscopy. We administered either 5 mg of Letrozole for 5 days or 2 months based on the patient's H-Score. Our main outcomes of interest were pregnancy and live birth rates in subsequent transfer cycles.</a:t>
            </a:r>
          </a:p>
        </p:txBody>
      </p:sp>
      <p:sp>
        <p:nvSpPr>
          <p:cNvPr id="18" name="TextBox 17">
            <a:extLst>
              <a:ext uri="{FF2B5EF4-FFF2-40B4-BE49-F238E27FC236}">
                <a16:creationId xmlns:a16="http://schemas.microsoft.com/office/drawing/2014/main" id="{6146ECB9-9D58-BA9A-A8B2-FD6AB00133A1}"/>
              </a:ext>
            </a:extLst>
          </p:cNvPr>
          <p:cNvSpPr txBox="1"/>
          <p:nvPr/>
        </p:nvSpPr>
        <p:spPr>
          <a:xfrm>
            <a:off x="280217" y="12339509"/>
            <a:ext cx="6549193" cy="3087961"/>
          </a:xfrm>
          <a:prstGeom prst="rect">
            <a:avLst/>
          </a:prstGeom>
          <a:noFill/>
        </p:spPr>
        <p:txBody>
          <a:bodyPr wrap="square" rtlCol="0">
            <a:spAutoFit/>
          </a:bodyPr>
          <a:lstStyle/>
          <a:p>
            <a:pPr>
              <a:lnSpc>
                <a:spcPts val="2640"/>
              </a:lnSpc>
            </a:pPr>
            <a:r>
              <a:rPr lang="en-US" sz="3200" b="1" dirty="0">
                <a:solidFill>
                  <a:srgbClr val="136082"/>
                </a:solidFill>
                <a:effectLst/>
                <a:latin typeface="Helvetica" pitchFamily="2" charset="0"/>
              </a:rPr>
              <a:t>Results</a:t>
            </a:r>
          </a:p>
          <a:p>
            <a:pPr marL="12700" marR="5080">
              <a:lnSpc>
                <a:spcPts val="2640"/>
              </a:lnSpc>
              <a:spcBef>
                <a:spcPts val="155"/>
              </a:spcBef>
            </a:pPr>
            <a:r>
              <a:rPr lang="en-US" dirty="0">
                <a:latin typeface="Arial"/>
                <a:cs typeface="Arial"/>
              </a:rPr>
              <a:t>We</a:t>
            </a:r>
            <a:r>
              <a:rPr lang="en-US" spc="-15" dirty="0">
                <a:latin typeface="Arial"/>
                <a:cs typeface="Arial"/>
              </a:rPr>
              <a:t> </a:t>
            </a:r>
            <a:r>
              <a:rPr lang="en-US" dirty="0">
                <a:latin typeface="Arial"/>
                <a:cs typeface="Arial"/>
              </a:rPr>
              <a:t>conducted</a:t>
            </a:r>
            <a:r>
              <a:rPr lang="en-US" spc="-20" dirty="0">
                <a:latin typeface="Arial"/>
                <a:cs typeface="Arial"/>
              </a:rPr>
              <a:t> </a:t>
            </a:r>
            <a:r>
              <a:rPr lang="en-US" dirty="0">
                <a:latin typeface="Arial"/>
                <a:cs typeface="Arial"/>
              </a:rPr>
              <a:t>a</a:t>
            </a:r>
            <a:r>
              <a:rPr lang="en-US" spc="-10" dirty="0">
                <a:latin typeface="Arial"/>
                <a:cs typeface="Arial"/>
              </a:rPr>
              <a:t> proportional</a:t>
            </a:r>
            <a:r>
              <a:rPr lang="en-US" spc="-45" dirty="0">
                <a:latin typeface="Arial"/>
                <a:cs typeface="Arial"/>
              </a:rPr>
              <a:t> </a:t>
            </a:r>
            <a:r>
              <a:rPr lang="en-US" spc="-10" dirty="0">
                <a:latin typeface="Arial"/>
                <a:cs typeface="Arial"/>
              </a:rPr>
              <a:t>analysis</a:t>
            </a:r>
            <a:r>
              <a:rPr lang="en-US" spc="-20" dirty="0">
                <a:latin typeface="Arial"/>
                <a:cs typeface="Arial"/>
              </a:rPr>
              <a:t> </a:t>
            </a:r>
            <a:r>
              <a:rPr lang="en-US" dirty="0">
                <a:latin typeface="Arial"/>
                <a:cs typeface="Arial"/>
              </a:rPr>
              <a:t>using</a:t>
            </a:r>
            <a:r>
              <a:rPr lang="en-US" spc="-35" dirty="0">
                <a:latin typeface="Arial"/>
                <a:cs typeface="Arial"/>
              </a:rPr>
              <a:t> </a:t>
            </a:r>
            <a:r>
              <a:rPr lang="en-US" dirty="0">
                <a:latin typeface="Arial"/>
                <a:cs typeface="Arial"/>
              </a:rPr>
              <a:t>a</a:t>
            </a:r>
            <a:r>
              <a:rPr lang="en-US" spc="-15" dirty="0">
                <a:latin typeface="Arial"/>
                <a:cs typeface="Arial"/>
              </a:rPr>
              <a:t> </a:t>
            </a:r>
            <a:r>
              <a:rPr lang="en-US" spc="-10" dirty="0">
                <a:latin typeface="Arial"/>
                <a:cs typeface="Arial"/>
              </a:rPr>
              <a:t>z-</a:t>
            </a:r>
            <a:r>
              <a:rPr lang="en-US" dirty="0">
                <a:latin typeface="Arial"/>
                <a:cs typeface="Arial"/>
              </a:rPr>
              <a:t>test</a:t>
            </a:r>
            <a:r>
              <a:rPr lang="en-US" spc="-30" dirty="0">
                <a:latin typeface="Arial"/>
                <a:cs typeface="Arial"/>
              </a:rPr>
              <a:t> </a:t>
            </a:r>
            <a:r>
              <a:rPr lang="en-US" dirty="0">
                <a:latin typeface="Arial"/>
                <a:cs typeface="Arial"/>
              </a:rPr>
              <a:t>with</a:t>
            </a:r>
            <a:r>
              <a:rPr lang="en-US" spc="-15" dirty="0">
                <a:latin typeface="Arial"/>
                <a:cs typeface="Arial"/>
              </a:rPr>
              <a:t> </a:t>
            </a:r>
            <a:r>
              <a:rPr lang="en-US" dirty="0">
                <a:latin typeface="Arial"/>
                <a:cs typeface="Arial"/>
              </a:rPr>
              <a:t>a</a:t>
            </a:r>
            <a:r>
              <a:rPr lang="en-US" spc="-15" dirty="0">
                <a:latin typeface="Arial"/>
                <a:cs typeface="Arial"/>
              </a:rPr>
              <a:t> </a:t>
            </a:r>
            <a:r>
              <a:rPr lang="en-US" spc="-10" dirty="0">
                <a:latin typeface="Arial"/>
                <a:cs typeface="Arial"/>
              </a:rPr>
              <a:t>significance </a:t>
            </a:r>
            <a:r>
              <a:rPr lang="en-US" dirty="0">
                <a:latin typeface="Arial"/>
                <a:cs typeface="Arial"/>
              </a:rPr>
              <a:t>level</a:t>
            </a:r>
            <a:r>
              <a:rPr lang="en-US" spc="-45" dirty="0">
                <a:latin typeface="Arial"/>
                <a:cs typeface="Arial"/>
              </a:rPr>
              <a:t> </a:t>
            </a:r>
            <a:r>
              <a:rPr lang="en-US" dirty="0">
                <a:latin typeface="Arial"/>
                <a:cs typeface="Arial"/>
              </a:rPr>
              <a:t>of</a:t>
            </a:r>
            <a:r>
              <a:rPr lang="en-US" spc="-35" dirty="0">
                <a:latin typeface="Arial"/>
                <a:cs typeface="Arial"/>
              </a:rPr>
              <a:t> </a:t>
            </a:r>
            <a:r>
              <a:rPr lang="el-GR" dirty="0">
                <a:latin typeface="Arial"/>
                <a:cs typeface="Arial"/>
              </a:rPr>
              <a:t>α</a:t>
            </a:r>
            <a:r>
              <a:rPr lang="el-GR" spc="-35" dirty="0">
                <a:latin typeface="Arial"/>
                <a:cs typeface="Arial"/>
              </a:rPr>
              <a:t> </a:t>
            </a:r>
            <a:r>
              <a:rPr lang="el-GR" dirty="0">
                <a:latin typeface="Arial"/>
                <a:cs typeface="Arial"/>
              </a:rPr>
              <a:t>=</a:t>
            </a:r>
            <a:r>
              <a:rPr lang="el-GR" spc="-20" dirty="0">
                <a:latin typeface="Arial"/>
                <a:cs typeface="Arial"/>
              </a:rPr>
              <a:t> </a:t>
            </a:r>
            <a:r>
              <a:rPr lang="el-GR" dirty="0">
                <a:latin typeface="Arial"/>
                <a:cs typeface="Arial"/>
              </a:rPr>
              <a:t>0.05</a:t>
            </a:r>
            <a:r>
              <a:rPr lang="el-GR" spc="-10" dirty="0">
                <a:latin typeface="Arial"/>
                <a:cs typeface="Arial"/>
              </a:rPr>
              <a:t> </a:t>
            </a:r>
            <a:r>
              <a:rPr lang="en-US" dirty="0">
                <a:latin typeface="Arial"/>
                <a:cs typeface="Arial"/>
              </a:rPr>
              <a:t>and</a:t>
            </a:r>
            <a:r>
              <a:rPr lang="en-US" spc="-40" dirty="0">
                <a:latin typeface="Arial"/>
                <a:cs typeface="Arial"/>
              </a:rPr>
              <a:t> </a:t>
            </a:r>
            <a:r>
              <a:rPr lang="en-US" spc="-50" dirty="0">
                <a:latin typeface="Arial"/>
                <a:cs typeface="Arial"/>
              </a:rPr>
              <a:t>a </a:t>
            </a:r>
            <a:r>
              <a:rPr lang="en-US" dirty="0">
                <a:latin typeface="Arial"/>
                <a:cs typeface="Arial"/>
              </a:rPr>
              <a:t>95%</a:t>
            </a:r>
            <a:r>
              <a:rPr lang="en-US" spc="-30" dirty="0">
                <a:latin typeface="Arial"/>
                <a:cs typeface="Arial"/>
              </a:rPr>
              <a:t> </a:t>
            </a:r>
            <a:r>
              <a:rPr lang="en-US" dirty="0">
                <a:latin typeface="Arial"/>
                <a:cs typeface="Arial"/>
              </a:rPr>
              <a:t>confidence</a:t>
            </a:r>
            <a:r>
              <a:rPr lang="en-US" spc="-30" dirty="0">
                <a:latin typeface="Arial"/>
                <a:cs typeface="Arial"/>
              </a:rPr>
              <a:t> </a:t>
            </a:r>
            <a:r>
              <a:rPr lang="en-US" dirty="0">
                <a:latin typeface="Arial"/>
                <a:cs typeface="Arial"/>
              </a:rPr>
              <a:t>interval</a:t>
            </a:r>
            <a:r>
              <a:rPr lang="en-US" spc="-30" dirty="0">
                <a:latin typeface="Arial"/>
                <a:cs typeface="Arial"/>
              </a:rPr>
              <a:t> </a:t>
            </a:r>
            <a:r>
              <a:rPr lang="en-US" dirty="0">
                <a:latin typeface="Arial"/>
                <a:cs typeface="Arial"/>
              </a:rPr>
              <a:t>(CI)</a:t>
            </a:r>
            <a:r>
              <a:rPr lang="en-US" spc="-30" dirty="0">
                <a:latin typeface="Arial"/>
                <a:cs typeface="Arial"/>
              </a:rPr>
              <a:t> </a:t>
            </a:r>
            <a:r>
              <a:rPr lang="en-US" dirty="0">
                <a:latin typeface="Arial"/>
                <a:cs typeface="Arial"/>
              </a:rPr>
              <a:t>for</a:t>
            </a:r>
            <a:r>
              <a:rPr lang="en-US" spc="-30" dirty="0">
                <a:latin typeface="Arial"/>
                <a:cs typeface="Arial"/>
              </a:rPr>
              <a:t> </a:t>
            </a:r>
            <a:r>
              <a:rPr lang="en-US" dirty="0">
                <a:latin typeface="Arial"/>
                <a:cs typeface="Arial"/>
              </a:rPr>
              <a:t>pregnancy</a:t>
            </a:r>
            <a:r>
              <a:rPr lang="en-US" spc="-40" dirty="0">
                <a:latin typeface="Arial"/>
                <a:cs typeface="Arial"/>
              </a:rPr>
              <a:t> </a:t>
            </a:r>
            <a:r>
              <a:rPr lang="en-US" dirty="0">
                <a:latin typeface="Arial"/>
                <a:cs typeface="Arial"/>
              </a:rPr>
              <a:t>rates</a:t>
            </a:r>
            <a:r>
              <a:rPr lang="en-US" spc="-35" dirty="0">
                <a:latin typeface="Arial"/>
                <a:cs typeface="Arial"/>
              </a:rPr>
              <a:t> </a:t>
            </a:r>
            <a:r>
              <a:rPr lang="en-US" dirty="0">
                <a:latin typeface="Arial"/>
                <a:cs typeface="Arial"/>
              </a:rPr>
              <a:t>(PR)</a:t>
            </a:r>
            <a:r>
              <a:rPr lang="en-US" spc="-30" dirty="0">
                <a:latin typeface="Arial"/>
                <a:cs typeface="Arial"/>
              </a:rPr>
              <a:t> </a:t>
            </a:r>
            <a:r>
              <a:rPr lang="en-US" dirty="0">
                <a:latin typeface="Arial"/>
                <a:cs typeface="Arial"/>
              </a:rPr>
              <a:t>and</a:t>
            </a:r>
            <a:r>
              <a:rPr lang="en-US" spc="-30" dirty="0">
                <a:latin typeface="Arial"/>
                <a:cs typeface="Arial"/>
              </a:rPr>
              <a:t> </a:t>
            </a:r>
            <a:r>
              <a:rPr lang="en-US" dirty="0">
                <a:latin typeface="Arial"/>
                <a:cs typeface="Arial"/>
              </a:rPr>
              <a:t>live</a:t>
            </a:r>
            <a:r>
              <a:rPr lang="en-US" spc="-30" dirty="0">
                <a:latin typeface="Arial"/>
                <a:cs typeface="Arial"/>
              </a:rPr>
              <a:t> </a:t>
            </a:r>
            <a:r>
              <a:rPr lang="en-US" dirty="0">
                <a:latin typeface="Arial"/>
                <a:cs typeface="Arial"/>
              </a:rPr>
              <a:t>birth</a:t>
            </a:r>
            <a:r>
              <a:rPr lang="en-US" spc="-30" dirty="0">
                <a:latin typeface="Arial"/>
                <a:cs typeface="Arial"/>
              </a:rPr>
              <a:t> </a:t>
            </a:r>
            <a:r>
              <a:rPr lang="en-US" dirty="0">
                <a:latin typeface="Arial"/>
                <a:cs typeface="Arial"/>
              </a:rPr>
              <a:t>rates</a:t>
            </a:r>
            <a:r>
              <a:rPr lang="en-US" spc="-30" dirty="0">
                <a:latin typeface="Arial"/>
                <a:cs typeface="Arial"/>
              </a:rPr>
              <a:t> </a:t>
            </a:r>
            <a:r>
              <a:rPr lang="en-US" dirty="0">
                <a:latin typeface="Arial"/>
                <a:cs typeface="Arial"/>
              </a:rPr>
              <a:t>(LBR).</a:t>
            </a:r>
            <a:r>
              <a:rPr lang="en-US" spc="-35" dirty="0">
                <a:latin typeface="Arial"/>
                <a:cs typeface="Arial"/>
              </a:rPr>
              <a:t> </a:t>
            </a:r>
            <a:r>
              <a:rPr lang="en-US" dirty="0">
                <a:latin typeface="Arial"/>
                <a:cs typeface="Arial"/>
              </a:rPr>
              <a:t>Although</a:t>
            </a:r>
            <a:r>
              <a:rPr lang="en-US" spc="-30" dirty="0">
                <a:latin typeface="Arial"/>
                <a:cs typeface="Arial"/>
              </a:rPr>
              <a:t> </a:t>
            </a:r>
            <a:r>
              <a:rPr lang="en-US" spc="-25" dirty="0">
                <a:latin typeface="Arial"/>
                <a:cs typeface="Arial"/>
              </a:rPr>
              <a:t>we </a:t>
            </a:r>
            <a:r>
              <a:rPr lang="en-US" dirty="0">
                <a:latin typeface="Arial"/>
                <a:cs typeface="Arial"/>
              </a:rPr>
              <a:t>found</a:t>
            </a:r>
            <a:r>
              <a:rPr lang="en-US" spc="-30" dirty="0">
                <a:latin typeface="Arial"/>
                <a:cs typeface="Arial"/>
              </a:rPr>
              <a:t> </a:t>
            </a:r>
            <a:r>
              <a:rPr lang="en-US" dirty="0">
                <a:latin typeface="Arial"/>
                <a:cs typeface="Arial"/>
              </a:rPr>
              <a:t>no</a:t>
            </a:r>
            <a:r>
              <a:rPr lang="en-US" spc="-25" dirty="0">
                <a:latin typeface="Arial"/>
                <a:cs typeface="Arial"/>
              </a:rPr>
              <a:t> </a:t>
            </a:r>
            <a:r>
              <a:rPr lang="en-US" spc="-10" dirty="0">
                <a:latin typeface="Arial"/>
                <a:cs typeface="Arial"/>
              </a:rPr>
              <a:t>statistically</a:t>
            </a:r>
            <a:r>
              <a:rPr lang="en-US" spc="-45" dirty="0">
                <a:latin typeface="Arial"/>
                <a:cs typeface="Arial"/>
              </a:rPr>
              <a:t> </a:t>
            </a:r>
            <a:r>
              <a:rPr lang="en-US" spc="-10" dirty="0">
                <a:latin typeface="Arial"/>
                <a:cs typeface="Arial"/>
              </a:rPr>
              <a:t>significant</a:t>
            </a:r>
            <a:r>
              <a:rPr lang="en-US" spc="-45" dirty="0">
                <a:latin typeface="Arial"/>
                <a:cs typeface="Arial"/>
              </a:rPr>
              <a:t> </a:t>
            </a:r>
            <a:r>
              <a:rPr lang="en-US" dirty="0">
                <a:latin typeface="Arial"/>
                <a:cs typeface="Arial"/>
              </a:rPr>
              <a:t>variance</a:t>
            </a:r>
            <a:r>
              <a:rPr lang="en-US" spc="-30" dirty="0">
                <a:latin typeface="Arial"/>
                <a:cs typeface="Arial"/>
              </a:rPr>
              <a:t> </a:t>
            </a:r>
            <a:r>
              <a:rPr lang="en-US" dirty="0">
                <a:latin typeface="Arial"/>
                <a:cs typeface="Arial"/>
              </a:rPr>
              <a:t>in</a:t>
            </a:r>
            <a:r>
              <a:rPr lang="en-US" spc="-25" dirty="0">
                <a:latin typeface="Arial"/>
                <a:cs typeface="Arial"/>
              </a:rPr>
              <a:t> </a:t>
            </a:r>
            <a:r>
              <a:rPr lang="en-US" dirty="0">
                <a:latin typeface="Arial"/>
                <a:cs typeface="Arial"/>
              </a:rPr>
              <a:t>PR,</a:t>
            </a:r>
            <a:r>
              <a:rPr lang="en-US" spc="-45" dirty="0">
                <a:latin typeface="Arial"/>
                <a:cs typeface="Arial"/>
              </a:rPr>
              <a:t> </a:t>
            </a:r>
            <a:r>
              <a:rPr lang="en-US" dirty="0">
                <a:latin typeface="Arial"/>
                <a:cs typeface="Arial"/>
              </a:rPr>
              <a:t>the</a:t>
            </a:r>
            <a:r>
              <a:rPr lang="en-US" spc="-55" dirty="0">
                <a:latin typeface="Arial"/>
                <a:cs typeface="Arial"/>
              </a:rPr>
              <a:t> </a:t>
            </a:r>
            <a:r>
              <a:rPr lang="en-US" dirty="0">
                <a:latin typeface="Arial"/>
                <a:cs typeface="Arial"/>
              </a:rPr>
              <a:t>LBR</a:t>
            </a:r>
            <a:r>
              <a:rPr lang="en-US" spc="-35" dirty="0">
                <a:latin typeface="Arial"/>
                <a:cs typeface="Arial"/>
              </a:rPr>
              <a:t> </a:t>
            </a:r>
            <a:r>
              <a:rPr lang="en-US" dirty="0">
                <a:latin typeface="Arial"/>
                <a:cs typeface="Arial"/>
              </a:rPr>
              <a:t>comparison</a:t>
            </a:r>
            <a:r>
              <a:rPr lang="en-US" spc="-30" dirty="0">
                <a:latin typeface="Arial"/>
                <a:cs typeface="Arial"/>
              </a:rPr>
              <a:t> </a:t>
            </a:r>
            <a:r>
              <a:rPr lang="en-US" dirty="0">
                <a:latin typeface="Arial"/>
                <a:cs typeface="Arial"/>
              </a:rPr>
              <a:t>between</a:t>
            </a:r>
            <a:r>
              <a:rPr lang="en-US" spc="-25" dirty="0">
                <a:latin typeface="Arial"/>
                <a:cs typeface="Arial"/>
              </a:rPr>
              <a:t> </a:t>
            </a:r>
            <a:r>
              <a:rPr lang="en-US" dirty="0">
                <a:latin typeface="Arial"/>
                <a:cs typeface="Arial"/>
              </a:rPr>
              <a:t>Letrozole</a:t>
            </a:r>
            <a:r>
              <a:rPr lang="en-US" spc="-25" dirty="0">
                <a:latin typeface="Arial"/>
                <a:cs typeface="Arial"/>
              </a:rPr>
              <a:t> </a:t>
            </a:r>
            <a:r>
              <a:rPr lang="en-US" spc="-10" dirty="0">
                <a:latin typeface="Arial"/>
                <a:cs typeface="Arial"/>
              </a:rPr>
              <a:t>(47%, </a:t>
            </a:r>
            <a:r>
              <a:rPr lang="en-US" dirty="0">
                <a:latin typeface="Arial"/>
                <a:cs typeface="Arial"/>
              </a:rPr>
              <a:t>n1/n2</a:t>
            </a:r>
            <a:r>
              <a:rPr lang="en-US" spc="-30" dirty="0">
                <a:latin typeface="Arial"/>
                <a:cs typeface="Arial"/>
              </a:rPr>
              <a:t> </a:t>
            </a:r>
            <a:r>
              <a:rPr lang="en-US" dirty="0">
                <a:latin typeface="Arial"/>
                <a:cs typeface="Arial"/>
              </a:rPr>
              <a:t>=</a:t>
            </a:r>
            <a:r>
              <a:rPr lang="en-US" spc="-25" dirty="0">
                <a:latin typeface="Arial"/>
                <a:cs typeface="Arial"/>
              </a:rPr>
              <a:t> </a:t>
            </a:r>
            <a:r>
              <a:rPr lang="en-US" dirty="0">
                <a:latin typeface="Arial"/>
                <a:cs typeface="Arial"/>
              </a:rPr>
              <a:t>73/155)</a:t>
            </a:r>
            <a:r>
              <a:rPr lang="en-US" spc="-25" dirty="0">
                <a:latin typeface="Arial"/>
                <a:cs typeface="Arial"/>
              </a:rPr>
              <a:t> </a:t>
            </a:r>
            <a:r>
              <a:rPr lang="en-US" dirty="0">
                <a:latin typeface="Arial"/>
                <a:cs typeface="Arial"/>
              </a:rPr>
              <a:t>and</a:t>
            </a:r>
            <a:r>
              <a:rPr lang="en-US" spc="-30" dirty="0">
                <a:latin typeface="Arial"/>
                <a:cs typeface="Arial"/>
              </a:rPr>
              <a:t> </a:t>
            </a:r>
            <a:r>
              <a:rPr lang="en-US" dirty="0">
                <a:latin typeface="Arial"/>
                <a:cs typeface="Arial"/>
              </a:rPr>
              <a:t>the</a:t>
            </a:r>
            <a:r>
              <a:rPr lang="en-US" spc="-25" dirty="0">
                <a:latin typeface="Arial"/>
                <a:cs typeface="Arial"/>
              </a:rPr>
              <a:t> </a:t>
            </a:r>
            <a:r>
              <a:rPr lang="en-US" dirty="0">
                <a:latin typeface="Arial"/>
                <a:cs typeface="Arial"/>
              </a:rPr>
              <a:t>combined</a:t>
            </a:r>
            <a:r>
              <a:rPr lang="en-US" spc="-25" dirty="0">
                <a:latin typeface="Arial"/>
                <a:cs typeface="Arial"/>
              </a:rPr>
              <a:t> </a:t>
            </a:r>
            <a:r>
              <a:rPr lang="en-US" dirty="0">
                <a:latin typeface="Arial"/>
                <a:cs typeface="Arial"/>
              </a:rPr>
              <a:t>Laparoscopy</a:t>
            </a:r>
            <a:r>
              <a:rPr lang="en-US" spc="-25" dirty="0">
                <a:latin typeface="Arial"/>
                <a:cs typeface="Arial"/>
              </a:rPr>
              <a:t> </a:t>
            </a:r>
            <a:r>
              <a:rPr lang="en-US" dirty="0">
                <a:latin typeface="Arial"/>
                <a:cs typeface="Arial"/>
              </a:rPr>
              <a:t>and</a:t>
            </a:r>
            <a:r>
              <a:rPr lang="en-US" spc="-25" dirty="0">
                <a:latin typeface="Arial"/>
                <a:cs typeface="Arial"/>
              </a:rPr>
              <a:t> </a:t>
            </a:r>
            <a:r>
              <a:rPr lang="en-US" dirty="0">
                <a:latin typeface="Arial"/>
                <a:cs typeface="Arial"/>
              </a:rPr>
              <a:t>Lupron</a:t>
            </a:r>
            <a:r>
              <a:rPr lang="en-US" spc="-25" dirty="0">
                <a:latin typeface="Arial"/>
                <a:cs typeface="Arial"/>
              </a:rPr>
              <a:t> </a:t>
            </a:r>
            <a:r>
              <a:rPr lang="en-US" dirty="0">
                <a:latin typeface="Arial"/>
                <a:cs typeface="Arial"/>
              </a:rPr>
              <a:t>Depot</a:t>
            </a:r>
            <a:r>
              <a:rPr lang="en-US" spc="-25" dirty="0">
                <a:latin typeface="Arial"/>
                <a:cs typeface="Arial"/>
              </a:rPr>
              <a:t> </a:t>
            </a:r>
            <a:r>
              <a:rPr lang="en-US" dirty="0">
                <a:latin typeface="Arial"/>
                <a:cs typeface="Arial"/>
              </a:rPr>
              <a:t>group</a:t>
            </a:r>
            <a:r>
              <a:rPr lang="en-US" spc="-25" dirty="0">
                <a:latin typeface="Arial"/>
                <a:cs typeface="Arial"/>
              </a:rPr>
              <a:t> </a:t>
            </a:r>
            <a:r>
              <a:rPr lang="en-US" dirty="0">
                <a:latin typeface="Arial"/>
                <a:cs typeface="Arial"/>
              </a:rPr>
              <a:t>(58%,</a:t>
            </a:r>
            <a:r>
              <a:rPr lang="en-US" spc="-25" dirty="0">
                <a:latin typeface="Arial"/>
                <a:cs typeface="Arial"/>
              </a:rPr>
              <a:t> </a:t>
            </a:r>
            <a:r>
              <a:rPr lang="en-US" dirty="0">
                <a:latin typeface="Arial"/>
                <a:cs typeface="Arial"/>
              </a:rPr>
              <a:t>n1/n2</a:t>
            </a:r>
            <a:r>
              <a:rPr lang="en-US" spc="-25" dirty="0">
                <a:latin typeface="Arial"/>
                <a:cs typeface="Arial"/>
              </a:rPr>
              <a:t> </a:t>
            </a:r>
            <a:r>
              <a:rPr lang="en-US" spc="-50" dirty="0">
                <a:latin typeface="Arial"/>
                <a:cs typeface="Arial"/>
              </a:rPr>
              <a:t>= </a:t>
            </a:r>
            <a:r>
              <a:rPr lang="en-US" dirty="0">
                <a:latin typeface="Arial"/>
                <a:cs typeface="Arial"/>
              </a:rPr>
              <a:t>89/153)</a:t>
            </a:r>
            <a:r>
              <a:rPr lang="en-US" spc="-15" dirty="0">
                <a:latin typeface="Arial"/>
                <a:cs typeface="Arial"/>
              </a:rPr>
              <a:t> </a:t>
            </a:r>
            <a:r>
              <a:rPr lang="en-US" dirty="0">
                <a:latin typeface="Arial"/>
                <a:cs typeface="Arial"/>
              </a:rPr>
              <a:t>revealed</a:t>
            </a:r>
            <a:r>
              <a:rPr lang="en-US" spc="-15" dirty="0">
                <a:latin typeface="Arial"/>
                <a:cs typeface="Arial"/>
              </a:rPr>
              <a:t> </a:t>
            </a:r>
            <a:r>
              <a:rPr lang="en-US" dirty="0">
                <a:latin typeface="Arial"/>
                <a:cs typeface="Arial"/>
              </a:rPr>
              <a:t>a</a:t>
            </a:r>
            <a:r>
              <a:rPr lang="en-US" spc="-10" dirty="0">
                <a:latin typeface="Arial"/>
                <a:cs typeface="Arial"/>
              </a:rPr>
              <a:t> clinically</a:t>
            </a:r>
            <a:r>
              <a:rPr lang="en-US" spc="-15" dirty="0">
                <a:latin typeface="Arial"/>
                <a:cs typeface="Arial"/>
              </a:rPr>
              <a:t> </a:t>
            </a:r>
            <a:r>
              <a:rPr lang="en-US" spc="-10" dirty="0">
                <a:latin typeface="Arial"/>
                <a:cs typeface="Arial"/>
              </a:rPr>
              <a:t>significant </a:t>
            </a:r>
            <a:r>
              <a:rPr lang="en-US" dirty="0">
                <a:latin typeface="Arial"/>
                <a:cs typeface="Arial"/>
              </a:rPr>
              <a:t>difference</a:t>
            </a:r>
            <a:r>
              <a:rPr lang="en-US" spc="-15" dirty="0">
                <a:latin typeface="Arial"/>
                <a:cs typeface="Arial"/>
              </a:rPr>
              <a:t> </a:t>
            </a:r>
            <a:r>
              <a:rPr lang="en-US" dirty="0">
                <a:latin typeface="Arial"/>
                <a:cs typeface="Arial"/>
              </a:rPr>
              <a:t>of</a:t>
            </a:r>
            <a:r>
              <a:rPr lang="en-US" spc="-15" dirty="0">
                <a:latin typeface="Arial"/>
                <a:cs typeface="Arial"/>
              </a:rPr>
              <a:t> </a:t>
            </a:r>
            <a:r>
              <a:rPr lang="en-US" spc="-10" dirty="0">
                <a:latin typeface="Arial"/>
                <a:cs typeface="Arial"/>
              </a:rPr>
              <a:t>11.1%.</a:t>
            </a:r>
            <a:endParaRPr lang="en-US" dirty="0">
              <a:latin typeface="Arial"/>
              <a:cs typeface="Arial"/>
            </a:endParaRPr>
          </a:p>
        </p:txBody>
      </p:sp>
      <p:graphicFrame>
        <p:nvGraphicFramePr>
          <p:cNvPr id="19" name="object 3">
            <a:extLst>
              <a:ext uri="{FF2B5EF4-FFF2-40B4-BE49-F238E27FC236}">
                <a16:creationId xmlns:a16="http://schemas.microsoft.com/office/drawing/2014/main" id="{47EC9746-BFB1-192A-36A0-1082E62E350C}"/>
              </a:ext>
            </a:extLst>
          </p:cNvPr>
          <p:cNvGraphicFramePr>
            <a:graphicFrameLocks noGrp="1"/>
          </p:cNvGraphicFramePr>
          <p:nvPr>
            <p:extLst>
              <p:ext uri="{D42A27DB-BD31-4B8C-83A1-F6EECF244321}">
                <p14:modId xmlns:p14="http://schemas.microsoft.com/office/powerpoint/2010/main" val="3918344428"/>
              </p:ext>
            </p:extLst>
          </p:nvPr>
        </p:nvGraphicFramePr>
        <p:xfrm>
          <a:off x="7585878" y="13049569"/>
          <a:ext cx="11616522" cy="2600020"/>
        </p:xfrm>
        <a:graphic>
          <a:graphicData uri="http://schemas.openxmlformats.org/drawingml/2006/table">
            <a:tbl>
              <a:tblPr firstRow="1" bandRow="1">
                <a:tableStyleId>{2D5ABB26-0587-4C30-8999-92F81FD0307C}</a:tableStyleId>
              </a:tblPr>
              <a:tblGrid>
                <a:gridCol w="2815422">
                  <a:extLst>
                    <a:ext uri="{9D8B030D-6E8A-4147-A177-3AD203B41FA5}">
                      <a16:colId xmlns:a16="http://schemas.microsoft.com/office/drawing/2014/main" val="20000"/>
                    </a:ext>
                  </a:extLst>
                </a:gridCol>
                <a:gridCol w="2586038">
                  <a:extLst>
                    <a:ext uri="{9D8B030D-6E8A-4147-A177-3AD203B41FA5}">
                      <a16:colId xmlns:a16="http://schemas.microsoft.com/office/drawing/2014/main" val="20001"/>
                    </a:ext>
                  </a:extLst>
                </a:gridCol>
                <a:gridCol w="3157537">
                  <a:extLst>
                    <a:ext uri="{9D8B030D-6E8A-4147-A177-3AD203B41FA5}">
                      <a16:colId xmlns:a16="http://schemas.microsoft.com/office/drawing/2014/main" val="20002"/>
                    </a:ext>
                  </a:extLst>
                </a:gridCol>
                <a:gridCol w="3057525">
                  <a:extLst>
                    <a:ext uri="{9D8B030D-6E8A-4147-A177-3AD203B41FA5}">
                      <a16:colId xmlns:a16="http://schemas.microsoft.com/office/drawing/2014/main" val="20003"/>
                    </a:ext>
                  </a:extLst>
                </a:gridCol>
              </a:tblGrid>
              <a:tr h="520004">
                <a:tc>
                  <a:txBody>
                    <a:bodyPr/>
                    <a:lstStyle/>
                    <a:p>
                      <a:pPr>
                        <a:lnSpc>
                          <a:spcPct val="100000"/>
                        </a:lnSpc>
                      </a:pPr>
                      <a:endParaRPr sz="1800" dirty="0">
                        <a:latin typeface="Helvetica" pitchFamily="2" charset="0"/>
                        <a:cs typeface="Times New Roman"/>
                      </a:endParaRPr>
                    </a:p>
                  </a:txBody>
                  <a:tcPr marL="45720" marR="18288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L="75565" marR="506095" algn="ctr">
                        <a:lnSpc>
                          <a:spcPct val="100000"/>
                        </a:lnSpc>
                      </a:pPr>
                      <a:r>
                        <a:rPr lang="en-US" sz="1800" b="1" spc="-20" dirty="0">
                          <a:latin typeface="Helvetica" pitchFamily="2" charset="0"/>
                          <a:cs typeface="Arial"/>
                        </a:rPr>
                        <a:t>    </a:t>
                      </a:r>
                      <a:r>
                        <a:rPr sz="1800" b="1" spc="-20" dirty="0">
                          <a:latin typeface="Helvetica" pitchFamily="2" charset="0"/>
                          <a:cs typeface="Arial"/>
                        </a:rPr>
                        <a:t>Patients </a:t>
                      </a:r>
                      <a:r>
                        <a:rPr sz="1800" b="1" spc="-10" dirty="0">
                          <a:latin typeface="Helvetica" pitchFamily="2" charset="0"/>
                          <a:cs typeface="Arial"/>
                        </a:rPr>
                        <a:t>Tested</a:t>
                      </a:r>
                      <a:endParaRPr sz="1800" dirty="0">
                        <a:latin typeface="Helvetica" pitchFamily="2" charset="0"/>
                        <a:cs typeface="Arial"/>
                      </a:endParaRPr>
                    </a:p>
                  </a:txBody>
                  <a:tcPr marL="45720" marR="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AFEF"/>
                    </a:solidFill>
                  </a:tcPr>
                </a:tc>
                <a:tc>
                  <a:txBody>
                    <a:bodyPr/>
                    <a:lstStyle/>
                    <a:p>
                      <a:pPr marL="72390" marR="302895" algn="ctr">
                        <a:lnSpc>
                          <a:spcPct val="100000"/>
                        </a:lnSpc>
                      </a:pPr>
                      <a:r>
                        <a:rPr sz="1800" b="1" spc="-20" dirty="0">
                          <a:latin typeface="Helvetica" pitchFamily="2" charset="0"/>
                          <a:cs typeface="Arial"/>
                        </a:rPr>
                        <a:t>Pregnancy </a:t>
                      </a:r>
                      <a:r>
                        <a:rPr sz="1800" b="1" spc="-10" dirty="0">
                          <a:latin typeface="Helvetica" pitchFamily="2" charset="0"/>
                          <a:cs typeface="Arial"/>
                        </a:rPr>
                        <a:t>Rates</a:t>
                      </a:r>
                      <a:endParaRPr sz="1800" dirty="0">
                        <a:latin typeface="Helvetica" pitchFamily="2" charset="0"/>
                        <a:cs typeface="Arial"/>
                      </a:endParaRPr>
                    </a:p>
                  </a:txBody>
                  <a:tcPr marR="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L="72390" algn="ctr">
                        <a:lnSpc>
                          <a:spcPct val="100000"/>
                        </a:lnSpc>
                      </a:pPr>
                      <a:r>
                        <a:rPr sz="1800" b="1" dirty="0">
                          <a:latin typeface="Helvetica" pitchFamily="2" charset="0"/>
                        </a:rPr>
                        <a:t>Live Births</a:t>
                      </a:r>
                    </a:p>
                  </a:txBody>
                  <a:tcPr marL="45720" marR="45720" marT="9144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50"/>
                    </a:solidFill>
                  </a:tcPr>
                </a:tc>
                <a:extLst>
                  <a:ext uri="{0D108BD9-81ED-4DB2-BD59-A6C34878D82A}">
                    <a16:rowId xmlns:a16="http://schemas.microsoft.com/office/drawing/2014/main" val="10000"/>
                  </a:ext>
                </a:extLst>
              </a:tr>
              <a:tr h="520004">
                <a:tc>
                  <a:txBody>
                    <a:bodyPr/>
                    <a:lstStyle/>
                    <a:p>
                      <a:pPr marR="71120" algn="ctr">
                        <a:lnSpc>
                          <a:spcPct val="100000"/>
                        </a:lnSpc>
                      </a:pPr>
                      <a:r>
                        <a:rPr sz="1800" b="1" dirty="0">
                          <a:latin typeface="Helvetica" pitchFamily="2" charset="0"/>
                          <a:cs typeface="Arial"/>
                        </a:rPr>
                        <a:t>BCL6</a:t>
                      </a:r>
                      <a:r>
                        <a:rPr sz="1800" b="1" spc="-60" dirty="0">
                          <a:latin typeface="Helvetica" pitchFamily="2" charset="0"/>
                          <a:cs typeface="Arial"/>
                        </a:rPr>
                        <a:t> </a:t>
                      </a:r>
                      <a:r>
                        <a:rPr sz="1800" b="1" spc="-10" dirty="0">
                          <a:latin typeface="Helvetica" pitchFamily="2" charset="0"/>
                          <a:cs typeface="Arial"/>
                        </a:rPr>
                        <a:t>Positive</a:t>
                      </a:r>
                      <a:endParaRPr sz="1800" dirty="0">
                        <a:latin typeface="Helvetica" pitchFamily="2" charset="0"/>
                        <a:cs typeface="Arial"/>
                      </a:endParaRPr>
                    </a:p>
                  </a:txBody>
                  <a:tcPr marL="45720" marR="18288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L="63500" indent="-63500" algn="ctr">
                        <a:lnSpc>
                          <a:spcPct val="100000"/>
                        </a:lnSpc>
                        <a:tabLst/>
                      </a:pPr>
                      <a:r>
                        <a:rPr sz="1800" spc="-25" dirty="0">
                          <a:latin typeface="Helvetica" pitchFamily="2" charset="0"/>
                          <a:cs typeface="Arial"/>
                        </a:rPr>
                        <a:t>308</a:t>
                      </a:r>
                      <a:endParaRPr sz="1800" dirty="0">
                        <a:latin typeface="Helvetica" pitchFamily="2" charset="0"/>
                        <a:cs typeface="Arial"/>
                      </a:endParaRPr>
                    </a:p>
                  </a:txBody>
                  <a:tcPr marL="0" marR="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AFEF"/>
                    </a:solidFill>
                  </a:tcPr>
                </a:tc>
                <a:tc>
                  <a:txBody>
                    <a:bodyPr/>
                    <a:lstStyle/>
                    <a:p>
                      <a:pPr marL="0" indent="0" algn="ctr">
                        <a:lnSpc>
                          <a:spcPct val="100000"/>
                        </a:lnSpc>
                        <a:tabLst/>
                      </a:pPr>
                      <a:r>
                        <a:rPr sz="1800" dirty="0">
                          <a:latin typeface="Helvetica" pitchFamily="2" charset="0"/>
                          <a:cs typeface="Arial"/>
                        </a:rPr>
                        <a:t>214</a:t>
                      </a:r>
                      <a:r>
                        <a:rPr sz="1800" spc="250" dirty="0">
                          <a:latin typeface="Helvetica" pitchFamily="2" charset="0"/>
                          <a:cs typeface="Arial"/>
                        </a:rPr>
                        <a:t> </a:t>
                      </a:r>
                      <a:r>
                        <a:rPr sz="1800" spc="-10" dirty="0">
                          <a:latin typeface="Helvetica" pitchFamily="2" charset="0"/>
                          <a:cs typeface="Arial"/>
                        </a:rPr>
                        <a:t>(69%)</a:t>
                      </a:r>
                      <a:endParaRPr sz="1800" dirty="0">
                        <a:latin typeface="Helvetica" pitchFamily="2" charset="0"/>
                        <a:cs typeface="Arial"/>
                      </a:endParaRPr>
                    </a:p>
                  </a:txBody>
                  <a:tcPr marR="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L="0" lvl="0" indent="0" algn="ctr">
                        <a:lnSpc>
                          <a:spcPct val="100000"/>
                        </a:lnSpc>
                        <a:tabLst/>
                      </a:pPr>
                      <a:r>
                        <a:rPr sz="1800" dirty="0">
                          <a:latin typeface="Helvetica" pitchFamily="2" charset="0"/>
                        </a:rPr>
                        <a:t>162 (53%)</a:t>
                      </a:r>
                    </a:p>
                  </a:txBody>
                  <a:tcPr marR="45720" marT="9144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50"/>
                    </a:solidFill>
                  </a:tcPr>
                </a:tc>
                <a:extLst>
                  <a:ext uri="{0D108BD9-81ED-4DB2-BD59-A6C34878D82A}">
                    <a16:rowId xmlns:a16="http://schemas.microsoft.com/office/drawing/2014/main" val="10001"/>
                  </a:ext>
                </a:extLst>
              </a:tr>
              <a:tr h="520004">
                <a:tc>
                  <a:txBody>
                    <a:bodyPr/>
                    <a:lstStyle/>
                    <a:p>
                      <a:pPr marL="526415" marR="63500" indent="15240" algn="l">
                        <a:lnSpc>
                          <a:spcPct val="100000"/>
                        </a:lnSpc>
                        <a:spcBef>
                          <a:spcPts val="65"/>
                        </a:spcBef>
                      </a:pPr>
                      <a:r>
                        <a:rPr sz="1800" b="1" spc="-20" dirty="0">
                          <a:latin typeface="Helvetica" pitchFamily="2" charset="0"/>
                          <a:cs typeface="Arial"/>
                        </a:rPr>
                        <a:t>Lupron </a:t>
                      </a:r>
                      <a:r>
                        <a:rPr sz="1800" b="1" spc="-25" dirty="0">
                          <a:latin typeface="Helvetica" pitchFamily="2" charset="0"/>
                          <a:cs typeface="Arial"/>
                        </a:rPr>
                        <a:t>Depot®</a:t>
                      </a:r>
                      <a:endParaRPr sz="1800" dirty="0">
                        <a:latin typeface="Helvetica" pitchFamily="2" charset="0"/>
                        <a:cs typeface="Arial"/>
                      </a:endParaRPr>
                    </a:p>
                  </a:txBody>
                  <a:tcPr marL="365760" marR="18288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R="53340" algn="ctr">
                        <a:lnSpc>
                          <a:spcPct val="100000"/>
                        </a:lnSpc>
                      </a:pPr>
                      <a:r>
                        <a:rPr sz="1800" spc="-25" dirty="0">
                          <a:latin typeface="Helvetica" pitchFamily="2" charset="0"/>
                          <a:cs typeface="Arial"/>
                        </a:rPr>
                        <a:t>118</a:t>
                      </a:r>
                      <a:endParaRPr sz="1800" dirty="0">
                        <a:latin typeface="Helvetica" pitchFamily="2" charset="0"/>
                        <a:cs typeface="Arial"/>
                      </a:endParaRPr>
                    </a:p>
                  </a:txBody>
                  <a:tcPr marL="0" marR="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AFEF"/>
                    </a:solidFill>
                  </a:tcPr>
                </a:tc>
                <a:tc>
                  <a:txBody>
                    <a:bodyPr/>
                    <a:lstStyle/>
                    <a:p>
                      <a:pPr marR="52705" algn="ctr">
                        <a:lnSpc>
                          <a:spcPct val="100000"/>
                        </a:lnSpc>
                      </a:pPr>
                      <a:r>
                        <a:rPr sz="1800" dirty="0">
                          <a:latin typeface="Helvetica" pitchFamily="2" charset="0"/>
                          <a:cs typeface="Arial"/>
                        </a:rPr>
                        <a:t>87</a:t>
                      </a:r>
                      <a:r>
                        <a:rPr sz="1800" spc="-10" dirty="0">
                          <a:latin typeface="Helvetica" pitchFamily="2" charset="0"/>
                          <a:cs typeface="Arial"/>
                        </a:rPr>
                        <a:t> (74%)</a:t>
                      </a:r>
                      <a:endParaRPr sz="1800" dirty="0">
                        <a:latin typeface="Helvetica" pitchFamily="2" charset="0"/>
                        <a:cs typeface="Arial"/>
                      </a:endParaRPr>
                    </a:p>
                  </a:txBody>
                  <a:tcPr marR="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L="0" marR="612775" lvl="0" indent="0" algn="ctr">
                        <a:lnSpc>
                          <a:spcPct val="100000"/>
                        </a:lnSpc>
                        <a:tabLst/>
                      </a:pPr>
                      <a:r>
                        <a:rPr sz="1800" dirty="0">
                          <a:latin typeface="Helvetica" pitchFamily="2" charset="0"/>
                        </a:rPr>
                        <a:t>68 (58%)</a:t>
                      </a:r>
                    </a:p>
                  </a:txBody>
                  <a:tcPr marL="731520" marR="45720" marT="9144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50"/>
                    </a:solidFill>
                  </a:tcPr>
                </a:tc>
                <a:extLst>
                  <a:ext uri="{0D108BD9-81ED-4DB2-BD59-A6C34878D82A}">
                    <a16:rowId xmlns:a16="http://schemas.microsoft.com/office/drawing/2014/main" val="10002"/>
                  </a:ext>
                </a:extLst>
              </a:tr>
              <a:tr h="520004">
                <a:tc>
                  <a:txBody>
                    <a:bodyPr/>
                    <a:lstStyle/>
                    <a:p>
                      <a:pPr marL="0" marR="55244" indent="571500" algn="l">
                        <a:lnSpc>
                          <a:spcPct val="100000"/>
                        </a:lnSpc>
                        <a:tabLst/>
                      </a:pPr>
                      <a:r>
                        <a:rPr sz="1800" b="1" spc="-10" dirty="0">
                          <a:latin typeface="Helvetica" pitchFamily="2" charset="0"/>
                          <a:cs typeface="Arial"/>
                        </a:rPr>
                        <a:t>Laparoscopy</a:t>
                      </a:r>
                      <a:endParaRPr sz="1800" dirty="0">
                        <a:latin typeface="Helvetica" pitchFamily="2" charset="0"/>
                        <a:cs typeface="Arial"/>
                      </a:endParaRPr>
                    </a:p>
                  </a:txBody>
                  <a:tcPr marL="365760" marR="18288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R="48260" algn="ctr">
                        <a:lnSpc>
                          <a:spcPct val="100000"/>
                        </a:lnSpc>
                      </a:pPr>
                      <a:r>
                        <a:rPr sz="1800" spc="-25" dirty="0">
                          <a:latin typeface="Helvetica" pitchFamily="2" charset="0"/>
                          <a:cs typeface="Arial"/>
                        </a:rPr>
                        <a:t>35</a:t>
                      </a:r>
                      <a:endParaRPr sz="1800" dirty="0">
                        <a:latin typeface="Helvetica" pitchFamily="2" charset="0"/>
                        <a:cs typeface="Arial"/>
                      </a:endParaRPr>
                    </a:p>
                  </a:txBody>
                  <a:tcPr marL="0" marR="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AFEF"/>
                    </a:solidFill>
                  </a:tcPr>
                </a:tc>
                <a:tc>
                  <a:txBody>
                    <a:bodyPr/>
                    <a:lstStyle/>
                    <a:p>
                      <a:pPr marR="52705" algn="ctr">
                        <a:lnSpc>
                          <a:spcPct val="100000"/>
                        </a:lnSpc>
                      </a:pPr>
                      <a:r>
                        <a:rPr sz="1800" spc="-10" dirty="0">
                          <a:latin typeface="Helvetica" pitchFamily="2" charset="0"/>
                          <a:cs typeface="Arial"/>
                        </a:rPr>
                        <a:t>25(71%)</a:t>
                      </a:r>
                      <a:endParaRPr sz="1800" dirty="0">
                        <a:latin typeface="Helvetica" pitchFamily="2" charset="0"/>
                        <a:cs typeface="Arial"/>
                      </a:endParaRPr>
                    </a:p>
                  </a:txBody>
                  <a:tcPr marR="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L="0" marR="634365" indent="0" algn="ctr">
                        <a:lnSpc>
                          <a:spcPct val="100000"/>
                        </a:lnSpc>
                        <a:tabLst/>
                      </a:pPr>
                      <a:r>
                        <a:rPr sz="1800" dirty="0">
                          <a:latin typeface="Helvetica" pitchFamily="2" charset="0"/>
                        </a:rPr>
                        <a:t>21(60%)</a:t>
                      </a:r>
                    </a:p>
                  </a:txBody>
                  <a:tcPr marL="731520" marR="45720" marT="9144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50"/>
                    </a:solidFill>
                  </a:tcPr>
                </a:tc>
                <a:extLst>
                  <a:ext uri="{0D108BD9-81ED-4DB2-BD59-A6C34878D82A}">
                    <a16:rowId xmlns:a16="http://schemas.microsoft.com/office/drawing/2014/main" val="10003"/>
                  </a:ext>
                </a:extLst>
              </a:tr>
              <a:tr h="520004">
                <a:tc>
                  <a:txBody>
                    <a:bodyPr/>
                    <a:lstStyle/>
                    <a:p>
                      <a:pPr marL="1257300" marR="56515" indent="-685800" algn="l">
                        <a:lnSpc>
                          <a:spcPct val="100000"/>
                        </a:lnSpc>
                        <a:tabLst/>
                      </a:pPr>
                      <a:r>
                        <a:rPr sz="1800" b="1" spc="-10" dirty="0">
                          <a:latin typeface="Helvetica" pitchFamily="2" charset="0"/>
                          <a:cs typeface="Arial"/>
                        </a:rPr>
                        <a:t>Letrozole</a:t>
                      </a:r>
                      <a:endParaRPr sz="1800" dirty="0">
                        <a:latin typeface="Helvetica" pitchFamily="2" charset="0"/>
                        <a:cs typeface="Arial"/>
                      </a:endParaRPr>
                    </a:p>
                  </a:txBody>
                  <a:tcPr marL="365760" marR="18288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L="12700" marR="53340" indent="0" algn="ctr">
                        <a:lnSpc>
                          <a:spcPct val="100000"/>
                        </a:lnSpc>
                        <a:tabLst/>
                      </a:pPr>
                      <a:r>
                        <a:rPr sz="1800" spc="-25" dirty="0">
                          <a:latin typeface="Helvetica" pitchFamily="2" charset="0"/>
                          <a:cs typeface="Arial"/>
                        </a:rPr>
                        <a:t>155</a:t>
                      </a:r>
                      <a:endParaRPr sz="1800" dirty="0">
                        <a:latin typeface="Helvetica" pitchFamily="2" charset="0"/>
                        <a:cs typeface="Arial"/>
                      </a:endParaRPr>
                    </a:p>
                  </a:txBody>
                  <a:tcPr marL="0" marR="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AFEF"/>
                    </a:solidFill>
                  </a:tcPr>
                </a:tc>
                <a:tc>
                  <a:txBody>
                    <a:bodyPr/>
                    <a:lstStyle/>
                    <a:p>
                      <a:pPr marR="52705" algn="ctr">
                        <a:lnSpc>
                          <a:spcPct val="100000"/>
                        </a:lnSpc>
                      </a:pPr>
                      <a:r>
                        <a:rPr sz="1800" dirty="0">
                          <a:latin typeface="Helvetica" pitchFamily="2" charset="0"/>
                          <a:cs typeface="Arial"/>
                        </a:rPr>
                        <a:t>102</a:t>
                      </a:r>
                      <a:r>
                        <a:rPr sz="1800" spc="-35" dirty="0">
                          <a:latin typeface="Helvetica" pitchFamily="2" charset="0"/>
                          <a:cs typeface="Arial"/>
                        </a:rPr>
                        <a:t> </a:t>
                      </a:r>
                      <a:r>
                        <a:rPr sz="1800" spc="-10" dirty="0">
                          <a:latin typeface="Helvetica" pitchFamily="2" charset="0"/>
                          <a:cs typeface="Arial"/>
                        </a:rPr>
                        <a:t>(66%)</a:t>
                      </a:r>
                      <a:endParaRPr sz="1800" dirty="0">
                        <a:latin typeface="Helvetica" pitchFamily="2" charset="0"/>
                        <a:cs typeface="Arial"/>
                      </a:endParaRPr>
                    </a:p>
                  </a:txBody>
                  <a:tcPr marR="0" marT="9144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L="0" marR="612775" indent="0" algn="ctr">
                        <a:lnSpc>
                          <a:spcPct val="100000"/>
                        </a:lnSpc>
                        <a:tabLst/>
                      </a:pPr>
                      <a:r>
                        <a:rPr sz="1800" dirty="0">
                          <a:latin typeface="Helvetica" pitchFamily="2" charset="0"/>
                        </a:rPr>
                        <a:t>73 (47%)</a:t>
                      </a:r>
                    </a:p>
                  </a:txBody>
                  <a:tcPr marL="731520" marR="45720" marT="9144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50"/>
                    </a:solidFill>
                  </a:tcPr>
                </a:tc>
                <a:extLst>
                  <a:ext uri="{0D108BD9-81ED-4DB2-BD59-A6C34878D82A}">
                    <a16:rowId xmlns:a16="http://schemas.microsoft.com/office/drawing/2014/main" val="10004"/>
                  </a:ext>
                </a:extLst>
              </a:tr>
            </a:tbl>
          </a:graphicData>
        </a:graphic>
      </p:graphicFrame>
      <p:sp>
        <p:nvSpPr>
          <p:cNvPr id="22" name="TextBox 21">
            <a:extLst>
              <a:ext uri="{FF2B5EF4-FFF2-40B4-BE49-F238E27FC236}">
                <a16:creationId xmlns:a16="http://schemas.microsoft.com/office/drawing/2014/main" id="{30FE8817-A8BF-3292-AE15-7A19813CB470}"/>
              </a:ext>
            </a:extLst>
          </p:cNvPr>
          <p:cNvSpPr txBox="1"/>
          <p:nvPr/>
        </p:nvSpPr>
        <p:spPr>
          <a:xfrm>
            <a:off x="7585878" y="12337119"/>
            <a:ext cx="11616522" cy="400110"/>
          </a:xfrm>
          <a:prstGeom prst="rect">
            <a:avLst/>
          </a:prstGeom>
          <a:noFill/>
        </p:spPr>
        <p:txBody>
          <a:bodyPr wrap="square" rtlCol="0">
            <a:spAutoFit/>
          </a:bodyPr>
          <a:lstStyle/>
          <a:p>
            <a:r>
              <a:rPr lang="en-US" sz="2000" b="1" dirty="0">
                <a:effectLst/>
                <a:latin typeface="Helvetica" pitchFamily="2" charset="0"/>
              </a:rPr>
              <a:t>BCL6 Positive Patients Treated with GnRH agonist (Lupron), Laparoscopy, or Letrozole</a:t>
            </a:r>
          </a:p>
        </p:txBody>
      </p:sp>
      <p:sp>
        <p:nvSpPr>
          <p:cNvPr id="23" name="TextBox 22">
            <a:extLst>
              <a:ext uri="{FF2B5EF4-FFF2-40B4-BE49-F238E27FC236}">
                <a16:creationId xmlns:a16="http://schemas.microsoft.com/office/drawing/2014/main" id="{D48B4198-ABA5-877D-3EC8-5C2AA391B200}"/>
              </a:ext>
            </a:extLst>
          </p:cNvPr>
          <p:cNvSpPr txBox="1"/>
          <p:nvPr/>
        </p:nvSpPr>
        <p:spPr>
          <a:xfrm>
            <a:off x="16975394" y="4390413"/>
            <a:ext cx="15662787" cy="2408288"/>
          </a:xfrm>
          <a:prstGeom prst="rect">
            <a:avLst/>
          </a:prstGeom>
          <a:noFill/>
        </p:spPr>
        <p:txBody>
          <a:bodyPr wrap="square" rtlCol="0">
            <a:spAutoFit/>
          </a:bodyPr>
          <a:lstStyle/>
          <a:p>
            <a:pPr>
              <a:lnSpc>
                <a:spcPts val="2640"/>
              </a:lnSpc>
            </a:pPr>
            <a:r>
              <a:rPr lang="en-US" sz="3200" b="1" dirty="0">
                <a:solidFill>
                  <a:srgbClr val="136082"/>
                </a:solidFill>
                <a:effectLst/>
                <a:latin typeface="Helvetica" pitchFamily="2" charset="0"/>
              </a:rPr>
              <a:t>Conclusions</a:t>
            </a:r>
          </a:p>
          <a:p>
            <a:pPr marL="76200">
              <a:lnSpc>
                <a:spcPts val="2640"/>
              </a:lnSpc>
              <a:spcBef>
                <a:spcPts val="100"/>
              </a:spcBef>
            </a:pPr>
            <a:r>
              <a:rPr lang="en-US" sz="1800" dirty="0">
                <a:latin typeface="Arial"/>
                <a:cs typeface="Arial"/>
              </a:rPr>
              <a:t>In</a:t>
            </a:r>
            <a:r>
              <a:rPr lang="en-US" sz="1800" spc="-30" dirty="0">
                <a:latin typeface="Arial"/>
                <a:cs typeface="Arial"/>
              </a:rPr>
              <a:t> </a:t>
            </a:r>
            <a:r>
              <a:rPr lang="en-US" sz="1800" dirty="0">
                <a:latin typeface="Arial"/>
                <a:cs typeface="Arial"/>
              </a:rPr>
              <a:t>our</a:t>
            </a:r>
            <a:r>
              <a:rPr lang="en-US" sz="1800" spc="-30" dirty="0">
                <a:latin typeface="Arial"/>
                <a:cs typeface="Arial"/>
              </a:rPr>
              <a:t> </a:t>
            </a:r>
            <a:r>
              <a:rPr lang="en-US" sz="1800" dirty="0">
                <a:latin typeface="Arial"/>
                <a:cs typeface="Arial"/>
              </a:rPr>
              <a:t>practice,</a:t>
            </a:r>
            <a:r>
              <a:rPr lang="en-US" sz="1800" spc="-30" dirty="0">
                <a:latin typeface="Arial"/>
                <a:cs typeface="Arial"/>
              </a:rPr>
              <a:t> </a:t>
            </a:r>
            <a:r>
              <a:rPr lang="en-US" sz="1800" dirty="0">
                <a:latin typeface="Arial"/>
                <a:cs typeface="Arial"/>
              </a:rPr>
              <a:t>BCL6</a:t>
            </a:r>
            <a:r>
              <a:rPr lang="en-US" sz="1800" spc="-30" dirty="0">
                <a:latin typeface="Arial"/>
                <a:cs typeface="Arial"/>
              </a:rPr>
              <a:t> </a:t>
            </a:r>
            <a:r>
              <a:rPr lang="en-US" sz="1800" dirty="0">
                <a:latin typeface="Arial"/>
                <a:cs typeface="Arial"/>
              </a:rPr>
              <a:t>positive</a:t>
            </a:r>
            <a:r>
              <a:rPr lang="en-US" sz="1800" spc="-25" dirty="0">
                <a:latin typeface="Arial"/>
                <a:cs typeface="Arial"/>
              </a:rPr>
              <a:t> </a:t>
            </a:r>
            <a:r>
              <a:rPr lang="en-US" sz="1800" dirty="0">
                <a:latin typeface="Arial"/>
                <a:cs typeface="Arial"/>
              </a:rPr>
              <a:t>patients</a:t>
            </a:r>
            <a:r>
              <a:rPr lang="en-US" sz="1800" spc="-30" dirty="0">
                <a:latin typeface="Arial"/>
                <a:cs typeface="Arial"/>
              </a:rPr>
              <a:t> </a:t>
            </a:r>
            <a:r>
              <a:rPr lang="en-US" sz="1800" dirty="0">
                <a:latin typeface="Arial"/>
                <a:cs typeface="Arial"/>
              </a:rPr>
              <a:t>treated</a:t>
            </a:r>
            <a:r>
              <a:rPr lang="en-US" sz="1800" spc="-30" dirty="0">
                <a:latin typeface="Arial"/>
                <a:cs typeface="Arial"/>
              </a:rPr>
              <a:t> </a:t>
            </a:r>
            <a:r>
              <a:rPr lang="en-US" sz="1800" dirty="0">
                <a:latin typeface="Arial"/>
                <a:cs typeface="Arial"/>
              </a:rPr>
              <a:t>with</a:t>
            </a:r>
            <a:r>
              <a:rPr lang="en-US" sz="1800" spc="-30" dirty="0">
                <a:latin typeface="Arial"/>
                <a:cs typeface="Arial"/>
              </a:rPr>
              <a:t> </a:t>
            </a:r>
            <a:r>
              <a:rPr lang="en-US" sz="1800" dirty="0">
                <a:latin typeface="Arial"/>
                <a:cs typeface="Arial"/>
              </a:rPr>
              <a:t>Laparoscopy</a:t>
            </a:r>
            <a:r>
              <a:rPr lang="en-US" sz="1800" spc="-25" dirty="0">
                <a:latin typeface="Arial"/>
                <a:cs typeface="Arial"/>
              </a:rPr>
              <a:t> </a:t>
            </a:r>
            <a:r>
              <a:rPr lang="en-US" sz="1800" dirty="0">
                <a:latin typeface="Arial"/>
                <a:cs typeface="Arial"/>
              </a:rPr>
              <a:t>or</a:t>
            </a:r>
            <a:r>
              <a:rPr lang="en-US" sz="1800" spc="-30" dirty="0">
                <a:latin typeface="Arial"/>
                <a:cs typeface="Arial"/>
              </a:rPr>
              <a:t> </a:t>
            </a:r>
            <a:r>
              <a:rPr lang="en-US" sz="1800" dirty="0">
                <a:latin typeface="Arial"/>
                <a:cs typeface="Arial"/>
              </a:rPr>
              <a:t>Depot</a:t>
            </a:r>
            <a:r>
              <a:rPr lang="en-US" sz="1800" spc="-30" dirty="0">
                <a:latin typeface="Arial"/>
                <a:cs typeface="Arial"/>
              </a:rPr>
              <a:t> </a:t>
            </a:r>
            <a:r>
              <a:rPr lang="en-US" sz="1800" dirty="0">
                <a:latin typeface="Arial"/>
                <a:cs typeface="Arial"/>
              </a:rPr>
              <a:t>Lupron</a:t>
            </a:r>
            <a:r>
              <a:rPr lang="en-US" sz="1800" spc="-30" dirty="0">
                <a:latin typeface="Arial"/>
                <a:cs typeface="Arial"/>
              </a:rPr>
              <a:t> </a:t>
            </a:r>
            <a:r>
              <a:rPr lang="en-US" sz="1800" spc="-10" dirty="0">
                <a:latin typeface="Arial"/>
                <a:cs typeface="Arial"/>
              </a:rPr>
              <a:t>achieved </a:t>
            </a:r>
            <a:r>
              <a:rPr lang="en-US" sz="1800" dirty="0">
                <a:latin typeface="Arial"/>
                <a:cs typeface="Arial"/>
              </a:rPr>
              <a:t>pregnancy</a:t>
            </a:r>
            <a:r>
              <a:rPr lang="en-US" sz="1800" spc="-30" dirty="0">
                <a:latin typeface="Arial"/>
                <a:cs typeface="Arial"/>
              </a:rPr>
              <a:t> </a:t>
            </a:r>
            <a:r>
              <a:rPr lang="en-US" sz="1800" dirty="0">
                <a:latin typeface="Arial"/>
                <a:cs typeface="Arial"/>
              </a:rPr>
              <a:t>rates</a:t>
            </a:r>
            <a:r>
              <a:rPr lang="en-US" sz="1800" spc="-40" dirty="0">
                <a:latin typeface="Arial"/>
                <a:cs typeface="Arial"/>
              </a:rPr>
              <a:t> </a:t>
            </a:r>
            <a:r>
              <a:rPr lang="en-US" sz="1800" dirty="0">
                <a:latin typeface="Arial"/>
                <a:cs typeface="Arial"/>
              </a:rPr>
              <a:t>and</a:t>
            </a:r>
            <a:r>
              <a:rPr lang="en-US" sz="1800" spc="-25" dirty="0">
                <a:latin typeface="Arial"/>
                <a:cs typeface="Arial"/>
              </a:rPr>
              <a:t> </a:t>
            </a:r>
            <a:r>
              <a:rPr lang="en-US" sz="1800" dirty="0">
                <a:latin typeface="Arial"/>
                <a:cs typeface="Arial"/>
              </a:rPr>
              <a:t>live</a:t>
            </a:r>
            <a:r>
              <a:rPr lang="en-US" sz="1800" spc="-30" dirty="0">
                <a:latin typeface="Arial"/>
                <a:cs typeface="Arial"/>
              </a:rPr>
              <a:t> </a:t>
            </a:r>
            <a:r>
              <a:rPr lang="en-US" sz="1800" dirty="0">
                <a:latin typeface="Arial"/>
                <a:cs typeface="Arial"/>
              </a:rPr>
              <a:t>birth</a:t>
            </a:r>
            <a:r>
              <a:rPr lang="en-US" sz="1800" spc="-30" dirty="0">
                <a:latin typeface="Arial"/>
                <a:cs typeface="Arial"/>
              </a:rPr>
              <a:t> </a:t>
            </a:r>
            <a:r>
              <a:rPr lang="en-US" sz="1800" dirty="0">
                <a:latin typeface="Arial"/>
                <a:cs typeface="Arial"/>
              </a:rPr>
              <a:t>rates</a:t>
            </a:r>
            <a:r>
              <a:rPr lang="en-US" sz="1800" spc="-25" dirty="0">
                <a:latin typeface="Arial"/>
                <a:cs typeface="Arial"/>
              </a:rPr>
              <a:t> </a:t>
            </a:r>
            <a:r>
              <a:rPr lang="en-US" sz="1800" dirty="0">
                <a:latin typeface="Arial"/>
                <a:cs typeface="Arial"/>
              </a:rPr>
              <a:t>well</a:t>
            </a:r>
            <a:r>
              <a:rPr lang="en-US" sz="1800" spc="-30" dirty="0">
                <a:latin typeface="Arial"/>
                <a:cs typeface="Arial"/>
              </a:rPr>
              <a:t> </a:t>
            </a:r>
            <a:r>
              <a:rPr lang="en-US" sz="1800" dirty="0">
                <a:latin typeface="Arial"/>
                <a:cs typeface="Arial"/>
              </a:rPr>
              <a:t>above</a:t>
            </a:r>
            <a:r>
              <a:rPr lang="en-US" sz="1800" spc="-30" dirty="0">
                <a:latin typeface="Arial"/>
                <a:cs typeface="Arial"/>
              </a:rPr>
              <a:t> </a:t>
            </a:r>
            <a:r>
              <a:rPr lang="en-US" sz="1800" dirty="0">
                <a:latin typeface="Arial"/>
                <a:cs typeface="Arial"/>
              </a:rPr>
              <a:t>the</a:t>
            </a:r>
            <a:r>
              <a:rPr lang="en-US" sz="1800" spc="-25" dirty="0">
                <a:latin typeface="Arial"/>
                <a:cs typeface="Arial"/>
              </a:rPr>
              <a:t> </a:t>
            </a:r>
            <a:r>
              <a:rPr lang="en-US" sz="1800" dirty="0">
                <a:latin typeface="Arial"/>
                <a:cs typeface="Arial"/>
              </a:rPr>
              <a:t>original</a:t>
            </a:r>
            <a:r>
              <a:rPr lang="en-US" sz="1800" spc="-30" dirty="0">
                <a:latin typeface="Arial"/>
                <a:cs typeface="Arial"/>
              </a:rPr>
              <a:t> </a:t>
            </a:r>
            <a:r>
              <a:rPr lang="en-US" sz="1800" dirty="0">
                <a:latin typeface="Arial"/>
                <a:cs typeface="Arial"/>
              </a:rPr>
              <a:t>prospective</a:t>
            </a:r>
            <a:r>
              <a:rPr lang="en-US" sz="1800" spc="-30" dirty="0">
                <a:latin typeface="Arial"/>
                <a:cs typeface="Arial"/>
              </a:rPr>
              <a:t> </a:t>
            </a:r>
            <a:r>
              <a:rPr lang="en-US" sz="1800" dirty="0">
                <a:latin typeface="Arial"/>
                <a:cs typeface="Arial"/>
              </a:rPr>
              <a:t>study</a:t>
            </a:r>
            <a:r>
              <a:rPr lang="en-US" sz="1800" spc="-25" dirty="0">
                <a:latin typeface="Arial"/>
                <a:cs typeface="Arial"/>
              </a:rPr>
              <a:t> </a:t>
            </a:r>
            <a:r>
              <a:rPr lang="en-US" sz="1800" dirty="0">
                <a:latin typeface="Arial"/>
                <a:cs typeface="Arial"/>
              </a:rPr>
              <a:t>rates</a:t>
            </a:r>
            <a:r>
              <a:rPr lang="en-US" sz="1800" spc="-30" dirty="0">
                <a:latin typeface="Arial"/>
                <a:cs typeface="Arial"/>
              </a:rPr>
              <a:t> </a:t>
            </a:r>
            <a:r>
              <a:rPr lang="en-US" sz="1800" dirty="0">
                <a:latin typeface="Arial"/>
                <a:cs typeface="Arial"/>
              </a:rPr>
              <a:t>of</a:t>
            </a:r>
            <a:r>
              <a:rPr lang="en-US" sz="1800" spc="-30" dirty="0">
                <a:latin typeface="Arial"/>
                <a:cs typeface="Arial"/>
              </a:rPr>
              <a:t> </a:t>
            </a:r>
            <a:r>
              <a:rPr lang="en-US" sz="1800" dirty="0">
                <a:latin typeface="Arial"/>
                <a:cs typeface="Arial"/>
              </a:rPr>
              <a:t>51%</a:t>
            </a:r>
            <a:r>
              <a:rPr lang="en-US" sz="1800" spc="-25" dirty="0">
                <a:latin typeface="Arial"/>
                <a:cs typeface="Arial"/>
              </a:rPr>
              <a:t> and </a:t>
            </a:r>
            <a:r>
              <a:rPr lang="en-US" sz="1800" dirty="0">
                <a:latin typeface="Arial"/>
                <a:cs typeface="Arial"/>
              </a:rPr>
              <a:t>61%,</a:t>
            </a:r>
            <a:r>
              <a:rPr lang="en-US" sz="1800" spc="-45" dirty="0">
                <a:latin typeface="Arial"/>
                <a:cs typeface="Arial"/>
              </a:rPr>
              <a:t> </a:t>
            </a:r>
            <a:r>
              <a:rPr lang="en-US" sz="1800" dirty="0">
                <a:latin typeface="Arial"/>
                <a:cs typeface="Arial"/>
              </a:rPr>
              <a:t>respectively</a:t>
            </a:r>
            <a:r>
              <a:rPr lang="en-US" sz="1600" baseline="35714" dirty="0">
                <a:latin typeface="Arial"/>
                <a:cs typeface="Arial"/>
              </a:rPr>
              <a:t>2.</a:t>
            </a:r>
            <a:r>
              <a:rPr lang="en-US" sz="1600" spc="112" baseline="35714" dirty="0">
                <a:latin typeface="Arial"/>
                <a:cs typeface="Arial"/>
              </a:rPr>
              <a:t> </a:t>
            </a:r>
            <a:r>
              <a:rPr lang="en-US" sz="1800" dirty="0">
                <a:latin typeface="Arial"/>
                <a:cs typeface="Arial"/>
              </a:rPr>
              <a:t>The</a:t>
            </a:r>
            <a:r>
              <a:rPr lang="en-US" sz="1800" spc="-25" dirty="0">
                <a:latin typeface="Arial"/>
                <a:cs typeface="Arial"/>
              </a:rPr>
              <a:t> </a:t>
            </a:r>
            <a:r>
              <a:rPr lang="en-US" sz="1800" spc="-10" dirty="0">
                <a:latin typeface="Arial"/>
                <a:cs typeface="Arial"/>
              </a:rPr>
              <a:t>Letrozole-</a:t>
            </a:r>
            <a:r>
              <a:rPr lang="en-US" sz="1800" dirty="0">
                <a:latin typeface="Arial"/>
                <a:cs typeface="Arial"/>
              </a:rPr>
              <a:t>only</a:t>
            </a:r>
            <a:r>
              <a:rPr lang="en-US" sz="1800" spc="-40" dirty="0">
                <a:latin typeface="Arial"/>
                <a:cs typeface="Arial"/>
              </a:rPr>
              <a:t> </a:t>
            </a:r>
            <a:r>
              <a:rPr lang="en-US" sz="1800" dirty="0">
                <a:latin typeface="Arial"/>
                <a:cs typeface="Arial"/>
              </a:rPr>
              <a:t>group</a:t>
            </a:r>
            <a:r>
              <a:rPr lang="en-US" sz="1800" spc="-25" dirty="0">
                <a:latin typeface="Arial"/>
                <a:cs typeface="Arial"/>
              </a:rPr>
              <a:t> </a:t>
            </a:r>
            <a:r>
              <a:rPr lang="en-US" sz="1800" spc="-10" dirty="0">
                <a:latin typeface="Arial"/>
                <a:cs typeface="Arial"/>
              </a:rPr>
              <a:t>yielded</a:t>
            </a:r>
            <a:r>
              <a:rPr lang="en-US" sz="1800" spc="-50" dirty="0">
                <a:latin typeface="Arial"/>
                <a:cs typeface="Arial"/>
              </a:rPr>
              <a:t> </a:t>
            </a:r>
            <a:r>
              <a:rPr lang="en-US" sz="1800" dirty="0">
                <a:latin typeface="Arial"/>
                <a:cs typeface="Arial"/>
              </a:rPr>
              <a:t>effective</a:t>
            </a:r>
            <a:r>
              <a:rPr lang="en-US" sz="1800" spc="-25" dirty="0">
                <a:latin typeface="Arial"/>
                <a:cs typeface="Arial"/>
              </a:rPr>
              <a:t> </a:t>
            </a:r>
            <a:r>
              <a:rPr lang="en-US" sz="1800" dirty="0">
                <a:latin typeface="Arial"/>
                <a:cs typeface="Arial"/>
              </a:rPr>
              <a:t>results,</a:t>
            </a:r>
            <a:r>
              <a:rPr lang="en-US" sz="1800" spc="-40" dirty="0">
                <a:latin typeface="Arial"/>
                <a:cs typeface="Arial"/>
              </a:rPr>
              <a:t> </a:t>
            </a:r>
            <a:r>
              <a:rPr lang="en-US" sz="1800" dirty="0">
                <a:latin typeface="Arial"/>
                <a:cs typeface="Arial"/>
              </a:rPr>
              <a:t>but</a:t>
            </a:r>
            <a:r>
              <a:rPr lang="en-US" sz="1800" spc="-45" dirty="0">
                <a:latin typeface="Arial"/>
                <a:cs typeface="Arial"/>
              </a:rPr>
              <a:t> </a:t>
            </a:r>
            <a:r>
              <a:rPr lang="en-US" sz="1800" dirty="0">
                <a:latin typeface="Arial"/>
                <a:cs typeface="Arial"/>
              </a:rPr>
              <a:t>the</a:t>
            </a:r>
            <a:r>
              <a:rPr lang="en-US" sz="1800" spc="-30" dirty="0">
                <a:latin typeface="Arial"/>
                <a:cs typeface="Arial"/>
              </a:rPr>
              <a:t> </a:t>
            </a:r>
            <a:r>
              <a:rPr lang="en-US" sz="1800" dirty="0">
                <a:latin typeface="Arial"/>
                <a:cs typeface="Arial"/>
              </a:rPr>
              <a:t>live</a:t>
            </a:r>
            <a:r>
              <a:rPr lang="en-US" sz="1800" spc="-25" dirty="0">
                <a:latin typeface="Arial"/>
                <a:cs typeface="Arial"/>
              </a:rPr>
              <a:t> </a:t>
            </a:r>
            <a:r>
              <a:rPr lang="en-US" sz="1800" dirty="0">
                <a:latin typeface="Arial"/>
                <a:cs typeface="Arial"/>
              </a:rPr>
              <a:t>birth</a:t>
            </a:r>
            <a:r>
              <a:rPr lang="en-US" sz="1800" spc="-25" dirty="0">
                <a:latin typeface="Arial"/>
                <a:cs typeface="Arial"/>
              </a:rPr>
              <a:t> </a:t>
            </a:r>
            <a:r>
              <a:rPr lang="en-US" sz="1800" dirty="0">
                <a:latin typeface="Arial"/>
                <a:cs typeface="Arial"/>
              </a:rPr>
              <a:t>rate</a:t>
            </a:r>
            <a:r>
              <a:rPr lang="en-US" sz="1800" spc="-25" dirty="0">
                <a:latin typeface="Arial"/>
                <a:cs typeface="Arial"/>
              </a:rPr>
              <a:t> was </a:t>
            </a:r>
            <a:r>
              <a:rPr lang="en-US" sz="1800" spc="-10" dirty="0">
                <a:latin typeface="Arial"/>
                <a:cs typeface="Arial"/>
              </a:rPr>
              <a:t>statistically</a:t>
            </a:r>
            <a:r>
              <a:rPr lang="en-US" sz="1800" spc="-30" dirty="0">
                <a:latin typeface="Arial"/>
                <a:cs typeface="Arial"/>
              </a:rPr>
              <a:t> </a:t>
            </a:r>
            <a:r>
              <a:rPr lang="en-US" sz="1800" dirty="0">
                <a:latin typeface="Arial"/>
                <a:cs typeface="Arial"/>
              </a:rPr>
              <a:t>lower</a:t>
            </a:r>
            <a:r>
              <a:rPr lang="en-US" sz="1800" spc="-25" dirty="0">
                <a:latin typeface="Arial"/>
                <a:cs typeface="Arial"/>
              </a:rPr>
              <a:t> </a:t>
            </a:r>
            <a:r>
              <a:rPr lang="en-US" sz="1800" dirty="0">
                <a:latin typeface="Arial"/>
                <a:cs typeface="Arial"/>
              </a:rPr>
              <a:t>than</a:t>
            </a:r>
            <a:r>
              <a:rPr lang="en-US" sz="1800" spc="-20" dirty="0">
                <a:latin typeface="Arial"/>
                <a:cs typeface="Arial"/>
              </a:rPr>
              <a:t> </a:t>
            </a:r>
            <a:r>
              <a:rPr lang="en-US" sz="1800" dirty="0">
                <a:latin typeface="Arial"/>
                <a:cs typeface="Arial"/>
              </a:rPr>
              <a:t>the</a:t>
            </a:r>
            <a:r>
              <a:rPr lang="en-US" sz="1800" spc="-20" dirty="0">
                <a:latin typeface="Arial"/>
                <a:cs typeface="Arial"/>
              </a:rPr>
              <a:t> </a:t>
            </a:r>
            <a:r>
              <a:rPr lang="en-US" sz="1800" dirty="0">
                <a:latin typeface="Arial"/>
                <a:cs typeface="Arial"/>
              </a:rPr>
              <a:t>other</a:t>
            </a:r>
            <a:r>
              <a:rPr lang="en-US" sz="1800" spc="-25" dirty="0">
                <a:latin typeface="Arial"/>
                <a:cs typeface="Arial"/>
              </a:rPr>
              <a:t> </a:t>
            </a:r>
            <a:r>
              <a:rPr lang="en-US" sz="1800" dirty="0">
                <a:latin typeface="Arial"/>
                <a:cs typeface="Arial"/>
              </a:rPr>
              <a:t>two</a:t>
            </a:r>
            <a:r>
              <a:rPr lang="en-US" sz="1800" spc="-20" dirty="0">
                <a:latin typeface="Arial"/>
                <a:cs typeface="Arial"/>
              </a:rPr>
              <a:t> </a:t>
            </a:r>
            <a:r>
              <a:rPr lang="en-US" sz="1800" dirty="0">
                <a:latin typeface="Arial"/>
                <a:cs typeface="Arial"/>
              </a:rPr>
              <a:t>treatment</a:t>
            </a:r>
            <a:r>
              <a:rPr lang="en-US" sz="1800" spc="-30" dirty="0">
                <a:latin typeface="Arial"/>
                <a:cs typeface="Arial"/>
              </a:rPr>
              <a:t> </a:t>
            </a:r>
            <a:r>
              <a:rPr lang="en-US" sz="1800" dirty="0">
                <a:latin typeface="Arial"/>
                <a:cs typeface="Arial"/>
              </a:rPr>
              <a:t>methods.</a:t>
            </a:r>
            <a:r>
              <a:rPr lang="en-US" sz="1800" spc="-35" dirty="0">
                <a:latin typeface="Arial"/>
                <a:cs typeface="Arial"/>
              </a:rPr>
              <a:t> </a:t>
            </a:r>
            <a:r>
              <a:rPr lang="en-US" sz="1800" spc="-10" dirty="0">
                <a:latin typeface="Arial"/>
                <a:cs typeface="Arial"/>
              </a:rPr>
              <a:t>Conversely,</a:t>
            </a:r>
            <a:r>
              <a:rPr lang="en-US" sz="1800" spc="-35" dirty="0">
                <a:latin typeface="Arial"/>
                <a:cs typeface="Arial"/>
              </a:rPr>
              <a:t> </a:t>
            </a:r>
            <a:r>
              <a:rPr lang="en-US" sz="1800" dirty="0">
                <a:latin typeface="Arial"/>
                <a:cs typeface="Arial"/>
              </a:rPr>
              <a:t>the</a:t>
            </a:r>
            <a:r>
              <a:rPr lang="en-US" sz="1800" spc="-20" dirty="0">
                <a:latin typeface="Arial"/>
                <a:cs typeface="Arial"/>
              </a:rPr>
              <a:t> </a:t>
            </a:r>
            <a:r>
              <a:rPr lang="en-US" sz="1800" spc="-10" dirty="0">
                <a:latin typeface="Arial"/>
                <a:cs typeface="Arial"/>
              </a:rPr>
              <a:t>BCL-</a:t>
            </a:r>
            <a:r>
              <a:rPr lang="en-US" sz="1800" dirty="0">
                <a:latin typeface="Arial"/>
                <a:cs typeface="Arial"/>
              </a:rPr>
              <a:t>6</a:t>
            </a:r>
            <a:r>
              <a:rPr lang="en-US" sz="1800" spc="-20" dirty="0">
                <a:latin typeface="Arial"/>
                <a:cs typeface="Arial"/>
              </a:rPr>
              <a:t> </a:t>
            </a:r>
            <a:r>
              <a:rPr lang="en-US" sz="1800" dirty="0">
                <a:latin typeface="Arial"/>
                <a:cs typeface="Arial"/>
              </a:rPr>
              <a:t>negative</a:t>
            </a:r>
            <a:r>
              <a:rPr lang="en-US" sz="1800" spc="-20" dirty="0">
                <a:latin typeface="Arial"/>
                <a:cs typeface="Arial"/>
              </a:rPr>
              <a:t> </a:t>
            </a:r>
            <a:r>
              <a:rPr lang="en-US" sz="1800" spc="-10" dirty="0">
                <a:latin typeface="Arial"/>
                <a:cs typeface="Arial"/>
              </a:rPr>
              <a:t>cohort </a:t>
            </a:r>
            <a:r>
              <a:rPr lang="en-US" sz="1800" dirty="0">
                <a:latin typeface="Arial"/>
                <a:cs typeface="Arial"/>
              </a:rPr>
              <a:t>displayed</a:t>
            </a:r>
            <a:r>
              <a:rPr lang="en-US" sz="1800" spc="-25" dirty="0">
                <a:latin typeface="Arial"/>
                <a:cs typeface="Arial"/>
              </a:rPr>
              <a:t> </a:t>
            </a:r>
            <a:r>
              <a:rPr lang="en-US" sz="1800" spc="-10" dirty="0">
                <a:latin typeface="Arial"/>
                <a:cs typeface="Arial"/>
              </a:rPr>
              <a:t>pregnancy</a:t>
            </a:r>
            <a:r>
              <a:rPr lang="en-US" sz="1800" spc="-55" dirty="0">
                <a:latin typeface="Arial"/>
                <a:cs typeface="Arial"/>
              </a:rPr>
              <a:t> </a:t>
            </a:r>
            <a:r>
              <a:rPr lang="en-US" sz="1800" dirty="0">
                <a:latin typeface="Arial"/>
                <a:cs typeface="Arial"/>
              </a:rPr>
              <a:t>and</a:t>
            </a:r>
            <a:r>
              <a:rPr lang="en-US" sz="1800" spc="-20" dirty="0">
                <a:latin typeface="Arial"/>
                <a:cs typeface="Arial"/>
              </a:rPr>
              <a:t> </a:t>
            </a:r>
            <a:r>
              <a:rPr lang="en-US" sz="1800" dirty="0">
                <a:latin typeface="Arial"/>
                <a:cs typeface="Arial"/>
              </a:rPr>
              <a:t>live</a:t>
            </a:r>
            <a:r>
              <a:rPr lang="en-US" sz="1800" spc="-25" dirty="0">
                <a:latin typeface="Arial"/>
                <a:cs typeface="Arial"/>
              </a:rPr>
              <a:t> </a:t>
            </a:r>
            <a:r>
              <a:rPr lang="en-US" sz="1800" dirty="0">
                <a:latin typeface="Arial"/>
                <a:cs typeface="Arial"/>
              </a:rPr>
              <a:t>birth</a:t>
            </a:r>
            <a:r>
              <a:rPr lang="en-US" sz="1800" spc="-20" dirty="0">
                <a:latin typeface="Arial"/>
                <a:cs typeface="Arial"/>
              </a:rPr>
              <a:t> </a:t>
            </a:r>
            <a:r>
              <a:rPr lang="en-US" sz="1800" dirty="0">
                <a:latin typeface="Arial"/>
                <a:cs typeface="Arial"/>
              </a:rPr>
              <a:t>rates</a:t>
            </a:r>
            <a:r>
              <a:rPr lang="en-US" sz="1800" spc="-35" dirty="0">
                <a:latin typeface="Arial"/>
                <a:cs typeface="Arial"/>
              </a:rPr>
              <a:t> </a:t>
            </a:r>
            <a:r>
              <a:rPr lang="en-US" sz="1800" dirty="0">
                <a:latin typeface="Arial"/>
                <a:cs typeface="Arial"/>
              </a:rPr>
              <a:t>consistent</a:t>
            </a:r>
            <a:r>
              <a:rPr lang="en-US" sz="1800" spc="-35" dirty="0">
                <a:latin typeface="Arial"/>
                <a:cs typeface="Arial"/>
              </a:rPr>
              <a:t> </a:t>
            </a:r>
            <a:r>
              <a:rPr lang="en-US" sz="1800" dirty="0">
                <a:latin typeface="Arial"/>
                <a:cs typeface="Arial"/>
              </a:rPr>
              <a:t>with</a:t>
            </a:r>
            <a:r>
              <a:rPr lang="en-US" sz="1800" spc="-20" dirty="0">
                <a:latin typeface="Arial"/>
                <a:cs typeface="Arial"/>
              </a:rPr>
              <a:t> </a:t>
            </a:r>
            <a:r>
              <a:rPr lang="en-US" sz="1800" dirty="0">
                <a:latin typeface="Arial"/>
                <a:cs typeface="Arial"/>
              </a:rPr>
              <a:t>the</a:t>
            </a:r>
            <a:r>
              <a:rPr lang="en-US" sz="1800" spc="-45" dirty="0">
                <a:latin typeface="Arial"/>
                <a:cs typeface="Arial"/>
              </a:rPr>
              <a:t> </a:t>
            </a:r>
            <a:r>
              <a:rPr lang="en-US" sz="1800" dirty="0">
                <a:latin typeface="Arial"/>
                <a:cs typeface="Arial"/>
              </a:rPr>
              <a:t>expected</a:t>
            </a:r>
            <a:r>
              <a:rPr lang="en-US" sz="1800" spc="-20" dirty="0">
                <a:latin typeface="Arial"/>
                <a:cs typeface="Arial"/>
              </a:rPr>
              <a:t> </a:t>
            </a:r>
            <a:r>
              <a:rPr lang="en-US" sz="1800" dirty="0">
                <a:latin typeface="Arial"/>
                <a:cs typeface="Arial"/>
              </a:rPr>
              <a:t>success</a:t>
            </a:r>
            <a:r>
              <a:rPr lang="en-US" sz="1800" spc="-55" dirty="0">
                <a:latin typeface="Arial"/>
                <a:cs typeface="Arial"/>
              </a:rPr>
              <a:t> </a:t>
            </a:r>
            <a:r>
              <a:rPr lang="en-US" sz="1800" dirty="0">
                <a:latin typeface="Arial"/>
                <a:cs typeface="Arial"/>
              </a:rPr>
              <a:t>rates</a:t>
            </a:r>
            <a:r>
              <a:rPr lang="en-US" sz="1800" spc="-30" dirty="0">
                <a:latin typeface="Arial"/>
                <a:cs typeface="Arial"/>
              </a:rPr>
              <a:t> </a:t>
            </a:r>
            <a:r>
              <a:rPr lang="en-US" sz="1800" dirty="0">
                <a:latin typeface="Arial"/>
                <a:cs typeface="Arial"/>
              </a:rPr>
              <a:t>for</a:t>
            </a:r>
            <a:r>
              <a:rPr lang="en-US" sz="1800" spc="-25" dirty="0">
                <a:latin typeface="Arial"/>
                <a:cs typeface="Arial"/>
              </a:rPr>
              <a:t> </a:t>
            </a:r>
            <a:r>
              <a:rPr lang="en-US" sz="1800" dirty="0">
                <a:latin typeface="Arial"/>
                <a:cs typeface="Arial"/>
              </a:rPr>
              <a:t>a</a:t>
            </a:r>
            <a:r>
              <a:rPr lang="en-US" sz="1800" spc="-20" dirty="0">
                <a:latin typeface="Arial"/>
                <a:cs typeface="Arial"/>
              </a:rPr>
              <a:t> </a:t>
            </a:r>
            <a:r>
              <a:rPr lang="en-US" sz="1800" spc="-10" dirty="0">
                <a:latin typeface="Arial"/>
                <a:cs typeface="Arial"/>
              </a:rPr>
              <a:t>single </a:t>
            </a:r>
            <a:r>
              <a:rPr lang="en-US" sz="1800" dirty="0">
                <a:latin typeface="Arial"/>
                <a:cs typeface="Arial"/>
              </a:rPr>
              <a:t>transfer</a:t>
            </a:r>
            <a:r>
              <a:rPr lang="en-US" sz="1800" spc="-35" dirty="0">
                <a:latin typeface="Arial"/>
                <a:cs typeface="Arial"/>
              </a:rPr>
              <a:t> </a:t>
            </a:r>
            <a:r>
              <a:rPr lang="en-US" sz="1800" dirty="0">
                <a:latin typeface="Arial"/>
                <a:cs typeface="Arial"/>
              </a:rPr>
              <a:t>cycle</a:t>
            </a:r>
            <a:r>
              <a:rPr lang="en-US" sz="1800" spc="-30" dirty="0">
                <a:latin typeface="Arial"/>
                <a:cs typeface="Arial"/>
              </a:rPr>
              <a:t> </a:t>
            </a:r>
            <a:r>
              <a:rPr lang="en-US" sz="1800" dirty="0">
                <a:latin typeface="Arial"/>
                <a:cs typeface="Arial"/>
              </a:rPr>
              <a:t>in</a:t>
            </a:r>
            <a:r>
              <a:rPr lang="en-US" sz="1800" spc="-30" dirty="0">
                <a:latin typeface="Arial"/>
                <a:cs typeface="Arial"/>
              </a:rPr>
              <a:t> </a:t>
            </a:r>
            <a:r>
              <a:rPr lang="en-US" sz="1800" dirty="0">
                <a:latin typeface="Arial"/>
                <a:cs typeface="Arial"/>
              </a:rPr>
              <a:t>women</a:t>
            </a:r>
            <a:r>
              <a:rPr lang="en-US" sz="1800" spc="-30" dirty="0">
                <a:latin typeface="Arial"/>
                <a:cs typeface="Arial"/>
              </a:rPr>
              <a:t> </a:t>
            </a:r>
            <a:r>
              <a:rPr lang="en-US" sz="1800" dirty="0">
                <a:latin typeface="Arial"/>
                <a:cs typeface="Arial"/>
              </a:rPr>
              <a:t>without</a:t>
            </a:r>
            <a:r>
              <a:rPr lang="en-US" sz="1800" spc="-30" dirty="0">
                <a:latin typeface="Arial"/>
                <a:cs typeface="Arial"/>
              </a:rPr>
              <a:t> </a:t>
            </a:r>
            <a:r>
              <a:rPr lang="en-US" sz="1800" dirty="0">
                <a:latin typeface="Arial"/>
                <a:cs typeface="Arial"/>
              </a:rPr>
              <a:t>suspected</a:t>
            </a:r>
            <a:r>
              <a:rPr lang="en-US" sz="1800" spc="-30" dirty="0">
                <a:latin typeface="Arial"/>
                <a:cs typeface="Arial"/>
              </a:rPr>
              <a:t> </a:t>
            </a:r>
            <a:r>
              <a:rPr lang="en-US" sz="1800" dirty="0">
                <a:latin typeface="Arial"/>
                <a:cs typeface="Arial"/>
              </a:rPr>
              <a:t>uterine</a:t>
            </a:r>
            <a:r>
              <a:rPr lang="en-US" sz="1800" spc="-30" dirty="0">
                <a:latin typeface="Arial"/>
                <a:cs typeface="Arial"/>
              </a:rPr>
              <a:t> </a:t>
            </a:r>
            <a:r>
              <a:rPr lang="en-US" sz="1800" dirty="0">
                <a:latin typeface="Arial"/>
                <a:cs typeface="Arial"/>
              </a:rPr>
              <a:t>lining</a:t>
            </a:r>
            <a:r>
              <a:rPr lang="en-US" sz="1800" spc="-35" dirty="0">
                <a:latin typeface="Arial"/>
                <a:cs typeface="Arial"/>
              </a:rPr>
              <a:t> </a:t>
            </a:r>
            <a:r>
              <a:rPr lang="en-US" sz="1800" dirty="0">
                <a:latin typeface="Arial"/>
                <a:cs typeface="Arial"/>
              </a:rPr>
              <a:t>dysfunction</a:t>
            </a:r>
            <a:r>
              <a:rPr lang="en-US" sz="1600" baseline="35714" dirty="0">
                <a:latin typeface="Arial"/>
                <a:cs typeface="Arial"/>
              </a:rPr>
              <a:t>2,3. </a:t>
            </a:r>
            <a:r>
              <a:rPr lang="en-US" sz="1800" dirty="0">
                <a:latin typeface="Arial"/>
                <a:cs typeface="Arial"/>
              </a:rPr>
              <a:t>The</a:t>
            </a:r>
            <a:r>
              <a:rPr lang="en-US" sz="1800" spc="-30" dirty="0">
                <a:latin typeface="Arial"/>
                <a:cs typeface="Arial"/>
              </a:rPr>
              <a:t> </a:t>
            </a:r>
            <a:r>
              <a:rPr lang="en-US" sz="1800" dirty="0">
                <a:latin typeface="Arial"/>
                <a:cs typeface="Arial"/>
              </a:rPr>
              <a:t>high</a:t>
            </a:r>
            <a:r>
              <a:rPr lang="en-US" sz="1800" spc="-35" dirty="0">
                <a:latin typeface="Arial"/>
                <a:cs typeface="Arial"/>
              </a:rPr>
              <a:t> </a:t>
            </a:r>
            <a:r>
              <a:rPr lang="en-US" sz="1800" dirty="0">
                <a:latin typeface="Arial"/>
                <a:cs typeface="Arial"/>
              </a:rPr>
              <a:t>rate</a:t>
            </a:r>
            <a:r>
              <a:rPr lang="en-US" sz="1800" spc="-30" dirty="0">
                <a:latin typeface="Arial"/>
                <a:cs typeface="Arial"/>
              </a:rPr>
              <a:t> </a:t>
            </a:r>
            <a:r>
              <a:rPr lang="en-US" sz="1800" dirty="0">
                <a:latin typeface="Arial"/>
                <a:cs typeface="Arial"/>
              </a:rPr>
              <a:t>of</a:t>
            </a:r>
            <a:r>
              <a:rPr lang="en-US" sz="1800" spc="-30" dirty="0">
                <a:latin typeface="Arial"/>
                <a:cs typeface="Arial"/>
              </a:rPr>
              <a:t> </a:t>
            </a:r>
            <a:r>
              <a:rPr lang="en-US" sz="1800" spc="-20" dirty="0">
                <a:latin typeface="Arial"/>
                <a:cs typeface="Arial"/>
              </a:rPr>
              <a:t>mock </a:t>
            </a:r>
            <a:r>
              <a:rPr lang="en-US" sz="1800" dirty="0">
                <a:latin typeface="Arial"/>
                <a:cs typeface="Arial"/>
              </a:rPr>
              <a:t>cycle</a:t>
            </a:r>
            <a:r>
              <a:rPr lang="en-US" sz="1800" spc="-15" dirty="0">
                <a:latin typeface="Arial"/>
                <a:cs typeface="Arial"/>
              </a:rPr>
              <a:t> </a:t>
            </a:r>
            <a:r>
              <a:rPr lang="en-US" sz="1800" dirty="0">
                <a:latin typeface="Arial"/>
                <a:cs typeface="Arial"/>
              </a:rPr>
              <a:t>biopsies</a:t>
            </a:r>
            <a:r>
              <a:rPr lang="en-US" sz="1800" spc="-25" dirty="0">
                <a:latin typeface="Arial"/>
                <a:cs typeface="Arial"/>
              </a:rPr>
              <a:t> </a:t>
            </a:r>
            <a:r>
              <a:rPr lang="en-US" sz="1800" dirty="0">
                <a:latin typeface="Arial"/>
                <a:cs typeface="Arial"/>
              </a:rPr>
              <a:t>(77%)</a:t>
            </a:r>
            <a:r>
              <a:rPr lang="en-US" sz="1800" spc="-15" dirty="0">
                <a:latin typeface="Arial"/>
                <a:cs typeface="Arial"/>
              </a:rPr>
              <a:t> </a:t>
            </a:r>
            <a:r>
              <a:rPr lang="en-US" sz="1800" dirty="0">
                <a:latin typeface="Arial"/>
                <a:cs typeface="Arial"/>
              </a:rPr>
              <a:t>did</a:t>
            </a:r>
            <a:r>
              <a:rPr lang="en-US" sz="1800" spc="-15" dirty="0">
                <a:latin typeface="Arial"/>
                <a:cs typeface="Arial"/>
              </a:rPr>
              <a:t> </a:t>
            </a:r>
            <a:r>
              <a:rPr lang="en-US" sz="1800" dirty="0">
                <a:latin typeface="Arial"/>
                <a:cs typeface="Arial"/>
              </a:rPr>
              <a:t>not</a:t>
            </a:r>
            <a:r>
              <a:rPr lang="en-US" sz="1800" spc="-30" dirty="0">
                <a:latin typeface="Arial"/>
                <a:cs typeface="Arial"/>
              </a:rPr>
              <a:t> </a:t>
            </a:r>
            <a:r>
              <a:rPr lang="en-US" sz="1800" dirty="0">
                <a:latin typeface="Arial"/>
                <a:cs typeface="Arial"/>
              </a:rPr>
              <a:t>have</a:t>
            </a:r>
            <a:r>
              <a:rPr lang="en-US" sz="1800" spc="-15" dirty="0">
                <a:latin typeface="Arial"/>
                <a:cs typeface="Arial"/>
              </a:rPr>
              <a:t> </a:t>
            </a:r>
            <a:r>
              <a:rPr lang="en-US" sz="1800" dirty="0">
                <a:latin typeface="Arial"/>
                <a:cs typeface="Arial"/>
              </a:rPr>
              <a:t>a</a:t>
            </a:r>
            <a:r>
              <a:rPr lang="en-US" sz="1800" spc="-15" dirty="0">
                <a:latin typeface="Arial"/>
                <a:cs typeface="Arial"/>
              </a:rPr>
              <a:t> </a:t>
            </a:r>
            <a:r>
              <a:rPr lang="en-US" sz="1800" spc="-10" dirty="0">
                <a:latin typeface="Arial"/>
                <a:cs typeface="Arial"/>
              </a:rPr>
              <a:t>statistically</a:t>
            </a:r>
            <a:r>
              <a:rPr lang="en-US" sz="1800" spc="-25" dirty="0">
                <a:latin typeface="Arial"/>
                <a:cs typeface="Arial"/>
              </a:rPr>
              <a:t> </a:t>
            </a:r>
            <a:r>
              <a:rPr lang="en-US" sz="1800" spc="-10" dirty="0">
                <a:latin typeface="Arial"/>
                <a:cs typeface="Arial"/>
              </a:rPr>
              <a:t>significant</a:t>
            </a:r>
            <a:r>
              <a:rPr lang="en-US" sz="1800" spc="-35" dirty="0">
                <a:latin typeface="Arial"/>
                <a:cs typeface="Arial"/>
              </a:rPr>
              <a:t> </a:t>
            </a:r>
            <a:r>
              <a:rPr lang="en-US" sz="1800" dirty="0">
                <a:latin typeface="Arial"/>
                <a:cs typeface="Arial"/>
              </a:rPr>
              <a:t>impact</a:t>
            </a:r>
            <a:r>
              <a:rPr lang="en-US" sz="1800" spc="-30" dirty="0">
                <a:latin typeface="Arial"/>
                <a:cs typeface="Arial"/>
              </a:rPr>
              <a:t> </a:t>
            </a:r>
            <a:r>
              <a:rPr lang="en-US" sz="1800" dirty="0">
                <a:latin typeface="Arial"/>
                <a:cs typeface="Arial"/>
              </a:rPr>
              <a:t>on</a:t>
            </a:r>
            <a:r>
              <a:rPr lang="en-US" sz="1800" spc="-15" dirty="0">
                <a:latin typeface="Arial"/>
                <a:cs typeface="Arial"/>
              </a:rPr>
              <a:t> </a:t>
            </a:r>
            <a:r>
              <a:rPr lang="en-US" sz="1800" dirty="0">
                <a:latin typeface="Arial"/>
                <a:cs typeface="Arial"/>
              </a:rPr>
              <a:t>the</a:t>
            </a:r>
            <a:r>
              <a:rPr lang="en-US" sz="1800" spc="-15" dirty="0">
                <a:latin typeface="Arial"/>
                <a:cs typeface="Arial"/>
              </a:rPr>
              <a:t> </a:t>
            </a:r>
            <a:r>
              <a:rPr lang="en-US" sz="1800" dirty="0">
                <a:latin typeface="Arial"/>
                <a:cs typeface="Arial"/>
              </a:rPr>
              <a:t>success</a:t>
            </a:r>
            <a:r>
              <a:rPr lang="en-US" sz="1800" spc="-25" dirty="0">
                <a:latin typeface="Arial"/>
                <a:cs typeface="Arial"/>
              </a:rPr>
              <a:t> </a:t>
            </a:r>
            <a:r>
              <a:rPr lang="en-US" sz="1800" dirty="0">
                <a:latin typeface="Arial"/>
                <a:cs typeface="Arial"/>
              </a:rPr>
              <a:t>rates</a:t>
            </a:r>
            <a:r>
              <a:rPr lang="en-US" sz="1800" spc="-30" dirty="0">
                <a:latin typeface="Arial"/>
                <a:cs typeface="Arial"/>
              </a:rPr>
              <a:t> </a:t>
            </a:r>
            <a:r>
              <a:rPr lang="en-US" sz="1800" dirty="0">
                <a:latin typeface="Arial"/>
                <a:cs typeface="Arial"/>
              </a:rPr>
              <a:t>in</a:t>
            </a:r>
            <a:r>
              <a:rPr lang="en-US" sz="1800" spc="-10" dirty="0">
                <a:latin typeface="Arial"/>
                <a:cs typeface="Arial"/>
              </a:rPr>
              <a:t> terms </a:t>
            </a:r>
            <a:r>
              <a:rPr lang="en-US" sz="1800" dirty="0">
                <a:latin typeface="Arial"/>
                <a:cs typeface="Arial"/>
              </a:rPr>
              <a:t>of</a:t>
            </a:r>
            <a:r>
              <a:rPr lang="en-US" sz="1800" spc="-30" dirty="0">
                <a:latin typeface="Arial"/>
                <a:cs typeface="Arial"/>
              </a:rPr>
              <a:t> </a:t>
            </a:r>
            <a:r>
              <a:rPr lang="en-US" sz="1800" dirty="0">
                <a:latin typeface="Arial"/>
                <a:cs typeface="Arial"/>
              </a:rPr>
              <a:t>pregnancy</a:t>
            </a:r>
            <a:r>
              <a:rPr lang="en-US" sz="1800" spc="-30" dirty="0">
                <a:latin typeface="Arial"/>
                <a:cs typeface="Arial"/>
              </a:rPr>
              <a:t> </a:t>
            </a:r>
            <a:r>
              <a:rPr lang="en-US" sz="1800" dirty="0">
                <a:latin typeface="Arial"/>
                <a:cs typeface="Arial"/>
              </a:rPr>
              <a:t>rates</a:t>
            </a:r>
            <a:r>
              <a:rPr lang="en-US" sz="1800" spc="-25" dirty="0">
                <a:latin typeface="Arial"/>
                <a:cs typeface="Arial"/>
              </a:rPr>
              <a:t> </a:t>
            </a:r>
            <a:r>
              <a:rPr lang="en-US" sz="1800" dirty="0">
                <a:latin typeface="Arial"/>
                <a:cs typeface="Arial"/>
              </a:rPr>
              <a:t>or</a:t>
            </a:r>
            <a:r>
              <a:rPr lang="en-US" sz="1800" spc="-30" dirty="0">
                <a:latin typeface="Arial"/>
                <a:cs typeface="Arial"/>
              </a:rPr>
              <a:t> </a:t>
            </a:r>
            <a:r>
              <a:rPr lang="en-US" sz="1800" dirty="0">
                <a:latin typeface="Arial"/>
                <a:cs typeface="Arial"/>
              </a:rPr>
              <a:t>live</a:t>
            </a:r>
            <a:r>
              <a:rPr lang="en-US" sz="1800" spc="-30" dirty="0">
                <a:latin typeface="Arial"/>
                <a:cs typeface="Arial"/>
              </a:rPr>
              <a:t> </a:t>
            </a:r>
            <a:r>
              <a:rPr lang="en-US" sz="1800" dirty="0">
                <a:latin typeface="Arial"/>
                <a:cs typeface="Arial"/>
              </a:rPr>
              <a:t>birth</a:t>
            </a:r>
            <a:r>
              <a:rPr lang="en-US" sz="1800" spc="-30" dirty="0">
                <a:latin typeface="Arial"/>
                <a:cs typeface="Arial"/>
              </a:rPr>
              <a:t> </a:t>
            </a:r>
            <a:r>
              <a:rPr lang="en-US" sz="1800" dirty="0">
                <a:latin typeface="Arial"/>
                <a:cs typeface="Arial"/>
              </a:rPr>
              <a:t>rates</a:t>
            </a:r>
            <a:r>
              <a:rPr lang="en-US" sz="1600" baseline="35714" dirty="0">
                <a:latin typeface="Arial"/>
                <a:cs typeface="Arial"/>
              </a:rPr>
              <a:t>4</a:t>
            </a:r>
            <a:r>
              <a:rPr lang="en-US" sz="1800" dirty="0">
                <a:latin typeface="Arial"/>
                <a:cs typeface="Arial"/>
              </a:rPr>
              <a:t>.</a:t>
            </a:r>
            <a:r>
              <a:rPr lang="en-US" sz="1800" spc="-30" dirty="0">
                <a:latin typeface="Arial"/>
                <a:cs typeface="Arial"/>
              </a:rPr>
              <a:t> </a:t>
            </a:r>
            <a:r>
              <a:rPr lang="en-US" sz="1800" dirty="0">
                <a:latin typeface="Arial"/>
                <a:cs typeface="Arial"/>
              </a:rPr>
              <a:t>This</a:t>
            </a:r>
            <a:r>
              <a:rPr lang="en-US" sz="1800" spc="-25" dirty="0">
                <a:latin typeface="Arial"/>
                <a:cs typeface="Arial"/>
              </a:rPr>
              <a:t> </a:t>
            </a:r>
            <a:r>
              <a:rPr lang="en-US" sz="1800" dirty="0">
                <a:latin typeface="Arial"/>
                <a:cs typeface="Arial"/>
              </a:rPr>
              <a:t>retrospective</a:t>
            </a:r>
            <a:r>
              <a:rPr lang="en-US" sz="1800" spc="-30" dirty="0">
                <a:latin typeface="Arial"/>
                <a:cs typeface="Arial"/>
              </a:rPr>
              <a:t> </a:t>
            </a:r>
            <a:r>
              <a:rPr lang="en-US" sz="1800" dirty="0">
                <a:latin typeface="Arial"/>
                <a:cs typeface="Arial"/>
              </a:rPr>
              <a:t>analysis</a:t>
            </a:r>
            <a:r>
              <a:rPr lang="en-US" sz="1800" spc="-30" dirty="0">
                <a:latin typeface="Arial"/>
                <a:cs typeface="Arial"/>
              </a:rPr>
              <a:t> </a:t>
            </a:r>
            <a:r>
              <a:rPr lang="en-US" sz="1800" dirty="0">
                <a:latin typeface="Arial"/>
                <a:cs typeface="Arial"/>
              </a:rPr>
              <a:t>supports</a:t>
            </a:r>
            <a:r>
              <a:rPr lang="en-US" sz="1800" spc="-25" dirty="0">
                <a:latin typeface="Arial"/>
                <a:cs typeface="Arial"/>
              </a:rPr>
              <a:t> </a:t>
            </a:r>
            <a:r>
              <a:rPr lang="en-US" sz="1800" dirty="0">
                <a:latin typeface="Arial"/>
                <a:cs typeface="Arial"/>
              </a:rPr>
              <a:t>an</a:t>
            </a:r>
            <a:r>
              <a:rPr lang="en-US" sz="1800" spc="-30" dirty="0">
                <a:latin typeface="Arial"/>
                <a:cs typeface="Arial"/>
              </a:rPr>
              <a:t> </a:t>
            </a:r>
            <a:r>
              <a:rPr lang="en-US" sz="1800" spc="-10" dirty="0">
                <a:latin typeface="Arial"/>
                <a:cs typeface="Arial"/>
              </a:rPr>
              <a:t>alternative </a:t>
            </a:r>
            <a:r>
              <a:rPr lang="en-US" sz="1800" dirty="0">
                <a:latin typeface="Arial"/>
                <a:cs typeface="Arial"/>
              </a:rPr>
              <a:t>treatment</a:t>
            </a:r>
            <a:r>
              <a:rPr lang="en-US" sz="1800" spc="-30" dirty="0">
                <a:latin typeface="Arial"/>
                <a:cs typeface="Arial"/>
              </a:rPr>
              <a:t> </a:t>
            </a:r>
            <a:r>
              <a:rPr lang="en-US" sz="1800" dirty="0">
                <a:latin typeface="Arial"/>
                <a:cs typeface="Arial"/>
              </a:rPr>
              <a:t>approach</a:t>
            </a:r>
            <a:r>
              <a:rPr lang="en-US" sz="1800" spc="-25" dirty="0">
                <a:latin typeface="Arial"/>
                <a:cs typeface="Arial"/>
              </a:rPr>
              <a:t> </a:t>
            </a:r>
            <a:r>
              <a:rPr lang="en-US" sz="1800" dirty="0">
                <a:latin typeface="Arial"/>
                <a:cs typeface="Arial"/>
              </a:rPr>
              <a:t>for</a:t>
            </a:r>
            <a:r>
              <a:rPr lang="en-US" sz="1800" spc="-25" dirty="0">
                <a:latin typeface="Arial"/>
                <a:cs typeface="Arial"/>
              </a:rPr>
              <a:t> </a:t>
            </a:r>
            <a:r>
              <a:rPr lang="en-US" sz="1800" dirty="0">
                <a:latin typeface="Arial"/>
                <a:cs typeface="Arial"/>
              </a:rPr>
              <a:t>women</a:t>
            </a:r>
            <a:r>
              <a:rPr lang="en-US" sz="1800" spc="-25" dirty="0">
                <a:latin typeface="Arial"/>
                <a:cs typeface="Arial"/>
              </a:rPr>
              <a:t> </a:t>
            </a:r>
            <a:r>
              <a:rPr lang="en-US" sz="1800" dirty="0">
                <a:latin typeface="Arial"/>
                <a:cs typeface="Arial"/>
              </a:rPr>
              <a:t>who</a:t>
            </a:r>
            <a:r>
              <a:rPr lang="en-US" sz="1800" spc="-25" dirty="0">
                <a:latin typeface="Arial"/>
                <a:cs typeface="Arial"/>
              </a:rPr>
              <a:t> </a:t>
            </a:r>
            <a:r>
              <a:rPr lang="en-US" sz="1800" dirty="0">
                <a:latin typeface="Arial"/>
                <a:cs typeface="Arial"/>
              </a:rPr>
              <a:t>choose</a:t>
            </a:r>
            <a:r>
              <a:rPr lang="en-US" sz="1800" spc="-25" dirty="0">
                <a:latin typeface="Arial"/>
                <a:cs typeface="Arial"/>
              </a:rPr>
              <a:t> </a:t>
            </a:r>
            <a:r>
              <a:rPr lang="en-US" sz="1800" dirty="0">
                <a:latin typeface="Arial"/>
                <a:cs typeface="Arial"/>
              </a:rPr>
              <a:t>not</a:t>
            </a:r>
            <a:r>
              <a:rPr lang="en-US" sz="1800" spc="-25" dirty="0">
                <a:latin typeface="Arial"/>
                <a:cs typeface="Arial"/>
              </a:rPr>
              <a:t> </a:t>
            </a:r>
            <a:r>
              <a:rPr lang="en-US" sz="1800" dirty="0">
                <a:latin typeface="Arial"/>
                <a:cs typeface="Arial"/>
              </a:rPr>
              <a:t>to</a:t>
            </a:r>
            <a:r>
              <a:rPr lang="en-US" sz="1800" spc="-25" dirty="0">
                <a:latin typeface="Arial"/>
                <a:cs typeface="Arial"/>
              </a:rPr>
              <a:t> </a:t>
            </a:r>
            <a:r>
              <a:rPr lang="en-US" sz="1800" dirty="0">
                <a:latin typeface="Arial"/>
                <a:cs typeface="Arial"/>
              </a:rPr>
              <a:t>undergo</a:t>
            </a:r>
            <a:r>
              <a:rPr lang="en-US" sz="1800" spc="-25" dirty="0">
                <a:latin typeface="Arial"/>
                <a:cs typeface="Arial"/>
              </a:rPr>
              <a:t> </a:t>
            </a:r>
            <a:r>
              <a:rPr lang="en-US" sz="1800" dirty="0">
                <a:latin typeface="Arial"/>
                <a:cs typeface="Arial"/>
              </a:rPr>
              <a:t>Lupron</a:t>
            </a:r>
            <a:r>
              <a:rPr lang="en-US" sz="1800" spc="-25" dirty="0">
                <a:latin typeface="Arial"/>
                <a:cs typeface="Arial"/>
              </a:rPr>
              <a:t> </a:t>
            </a:r>
            <a:r>
              <a:rPr lang="en-US" sz="1800" dirty="0">
                <a:latin typeface="Arial"/>
                <a:cs typeface="Arial"/>
              </a:rPr>
              <a:t>or</a:t>
            </a:r>
            <a:r>
              <a:rPr lang="en-US" sz="1800" spc="-25" dirty="0">
                <a:latin typeface="Arial"/>
                <a:cs typeface="Arial"/>
              </a:rPr>
              <a:t> </a:t>
            </a:r>
            <a:r>
              <a:rPr lang="en-US" sz="1800" dirty="0">
                <a:latin typeface="Arial"/>
                <a:cs typeface="Arial"/>
              </a:rPr>
              <a:t>laparoscopy</a:t>
            </a:r>
            <a:r>
              <a:rPr lang="en-US" sz="1800" spc="-25" dirty="0">
                <a:latin typeface="Arial"/>
                <a:cs typeface="Arial"/>
              </a:rPr>
              <a:t> </a:t>
            </a:r>
            <a:r>
              <a:rPr lang="en-US" sz="1800" spc="-10" dirty="0">
                <a:latin typeface="Arial"/>
                <a:cs typeface="Arial"/>
              </a:rPr>
              <a:t>before </a:t>
            </a:r>
            <a:r>
              <a:rPr lang="en-US" sz="1800" dirty="0">
                <a:latin typeface="Arial"/>
                <a:cs typeface="Arial"/>
              </a:rPr>
              <a:t>embryo</a:t>
            </a:r>
            <a:r>
              <a:rPr lang="en-US" sz="1800" spc="-30" dirty="0">
                <a:latin typeface="Arial"/>
                <a:cs typeface="Arial"/>
              </a:rPr>
              <a:t> </a:t>
            </a:r>
            <a:r>
              <a:rPr lang="en-US" sz="1800" spc="-10" dirty="0">
                <a:latin typeface="Arial"/>
                <a:cs typeface="Arial"/>
              </a:rPr>
              <a:t>transfer.</a:t>
            </a:r>
            <a:endParaRPr lang="en-US" sz="1800" dirty="0">
              <a:latin typeface="Arial"/>
              <a:cs typeface="Arial"/>
            </a:endParaRPr>
          </a:p>
        </p:txBody>
      </p:sp>
      <p:sp>
        <p:nvSpPr>
          <p:cNvPr id="24" name="TextBox 23">
            <a:extLst>
              <a:ext uri="{FF2B5EF4-FFF2-40B4-BE49-F238E27FC236}">
                <a16:creationId xmlns:a16="http://schemas.microsoft.com/office/drawing/2014/main" id="{775AFC38-FF57-C340-35A0-4387115AE148}"/>
              </a:ext>
            </a:extLst>
          </p:cNvPr>
          <p:cNvSpPr txBox="1"/>
          <p:nvPr/>
        </p:nvSpPr>
        <p:spPr>
          <a:xfrm>
            <a:off x="16975393" y="7323999"/>
            <a:ext cx="15662787" cy="739498"/>
          </a:xfrm>
          <a:prstGeom prst="rect">
            <a:avLst/>
          </a:prstGeom>
          <a:noFill/>
        </p:spPr>
        <p:txBody>
          <a:bodyPr wrap="square" rtlCol="0">
            <a:spAutoFit/>
          </a:bodyPr>
          <a:lstStyle/>
          <a:p>
            <a:pPr>
              <a:lnSpc>
                <a:spcPts val="2640"/>
              </a:lnSpc>
            </a:pPr>
            <a:r>
              <a:rPr lang="en-US" sz="3200" b="1" dirty="0">
                <a:solidFill>
                  <a:srgbClr val="136082"/>
                </a:solidFill>
                <a:effectLst/>
                <a:latin typeface="Helvetica" pitchFamily="2" charset="0"/>
              </a:rPr>
              <a:t>Support</a:t>
            </a:r>
          </a:p>
          <a:p>
            <a:pPr>
              <a:lnSpc>
                <a:spcPts val="2640"/>
              </a:lnSpc>
            </a:pPr>
            <a:r>
              <a:rPr lang="en-US" dirty="0">
                <a:effectLst/>
                <a:latin typeface="Helvetica" pitchFamily="2" charset="0"/>
              </a:rPr>
              <a:t>Dan </a:t>
            </a:r>
            <a:r>
              <a:rPr lang="en-US" dirty="0" err="1">
                <a:effectLst/>
                <a:latin typeface="Helvetica" pitchFamily="2" charset="0"/>
              </a:rPr>
              <a:t>Angress</a:t>
            </a:r>
            <a:r>
              <a:rPr lang="en-US" dirty="0">
                <a:effectLst/>
                <a:latin typeface="Helvetica" pitchFamily="2" charset="0"/>
              </a:rPr>
              <a:t> is an employee of Cicero Diagnostics, the licensee of the </a:t>
            </a:r>
            <a:r>
              <a:rPr lang="en-US" dirty="0" err="1">
                <a:effectLst/>
                <a:latin typeface="Helvetica" pitchFamily="2" charset="0"/>
              </a:rPr>
              <a:t>ReceptivaDx</a:t>
            </a:r>
            <a:r>
              <a:rPr lang="en-US" dirty="0">
                <a:effectLst/>
                <a:latin typeface="Helvetica" pitchFamily="2" charset="0"/>
              </a:rPr>
              <a:t> test. Cicero Diagnostics supported the collection of the data shown.</a:t>
            </a:r>
          </a:p>
        </p:txBody>
      </p:sp>
      <p:sp>
        <p:nvSpPr>
          <p:cNvPr id="27" name="TextBox 26">
            <a:extLst>
              <a:ext uri="{FF2B5EF4-FFF2-40B4-BE49-F238E27FC236}">
                <a16:creationId xmlns:a16="http://schemas.microsoft.com/office/drawing/2014/main" id="{1B4666DC-4788-6B68-0E9B-4DC013A0F32F}"/>
              </a:ext>
            </a:extLst>
          </p:cNvPr>
          <p:cNvSpPr txBox="1"/>
          <p:nvPr/>
        </p:nvSpPr>
        <p:spPr>
          <a:xfrm>
            <a:off x="16975392" y="8824994"/>
            <a:ext cx="15457233" cy="2736455"/>
          </a:xfrm>
          <a:prstGeom prst="rect">
            <a:avLst/>
          </a:prstGeom>
          <a:noFill/>
        </p:spPr>
        <p:txBody>
          <a:bodyPr wrap="square" rtlCol="0">
            <a:spAutoFit/>
          </a:bodyPr>
          <a:lstStyle/>
          <a:p>
            <a:pPr>
              <a:lnSpc>
                <a:spcPts val="2640"/>
              </a:lnSpc>
            </a:pPr>
            <a:r>
              <a:rPr lang="en-US" sz="3200" b="1" dirty="0">
                <a:solidFill>
                  <a:srgbClr val="136082"/>
                </a:solidFill>
                <a:effectLst/>
                <a:latin typeface="Helvetica" pitchFamily="2" charset="0"/>
              </a:rPr>
              <a:t>References:</a:t>
            </a:r>
          </a:p>
          <a:p>
            <a:pPr marL="342900" indent="-342900">
              <a:lnSpc>
                <a:spcPts val="2640"/>
              </a:lnSpc>
              <a:buFont typeface="+mj-lt"/>
              <a:buAutoNum type="arabicPeriod"/>
            </a:pPr>
            <a:r>
              <a:rPr lang="en-US" sz="1700" dirty="0">
                <a:effectLst/>
                <a:latin typeface="Helvetica" pitchFamily="2" charset="0"/>
              </a:rPr>
              <a:t>Evans-Hooker, E., et al Endometrial BCL6 Overexpression in </a:t>
            </a:r>
            <a:r>
              <a:rPr lang="en-US" sz="1700" dirty="0" err="1">
                <a:effectLst/>
                <a:latin typeface="Helvetica" pitchFamily="2" charset="0"/>
              </a:rPr>
              <a:t>Eutopic</a:t>
            </a:r>
            <a:r>
              <a:rPr lang="en-US" sz="1700" dirty="0">
                <a:effectLst/>
                <a:latin typeface="Helvetica" pitchFamily="2" charset="0"/>
              </a:rPr>
              <a:t> Endometrium of Women With Endometriosis, Reproductive Sciences 2016, May 24</a:t>
            </a:r>
          </a:p>
          <a:p>
            <a:pPr marL="342900" indent="-342900">
              <a:lnSpc>
                <a:spcPts val="2640"/>
              </a:lnSpc>
              <a:buFont typeface="+mj-lt"/>
              <a:buAutoNum type="arabicPeriod"/>
            </a:pPr>
            <a:r>
              <a:rPr lang="en-US" sz="1700" dirty="0">
                <a:effectLst/>
                <a:latin typeface="Helvetica" pitchFamily="2" charset="0"/>
              </a:rPr>
              <a:t>Likes, C.E., Cooper, L.J., </a:t>
            </a:r>
            <a:r>
              <a:rPr lang="en-US" sz="1700" dirty="0" err="1">
                <a:effectLst/>
                <a:latin typeface="Helvetica" pitchFamily="2" charset="0"/>
              </a:rPr>
              <a:t>Efird</a:t>
            </a:r>
            <a:r>
              <a:rPr lang="en-US" sz="1700" dirty="0">
                <a:effectLst/>
                <a:latin typeface="Helvetica" pitchFamily="2" charset="0"/>
              </a:rPr>
              <a:t>, J. et al. Medical or surgical treatment before embryo transfer improves outcomes in women with abnormal endometrial BCL6 expression, J Assist </a:t>
            </a:r>
            <a:r>
              <a:rPr lang="en-US" sz="1700" dirty="0" err="1">
                <a:effectLst/>
                <a:latin typeface="Helvetica" pitchFamily="2" charset="0"/>
              </a:rPr>
              <a:t>Reprod</a:t>
            </a:r>
            <a:r>
              <a:rPr lang="en-US" sz="1700" dirty="0">
                <a:effectLst/>
                <a:latin typeface="Helvetica" pitchFamily="2" charset="0"/>
              </a:rPr>
              <a:t> Genet (2019) 36: 483.</a:t>
            </a:r>
          </a:p>
          <a:p>
            <a:pPr marL="342900" indent="-342900">
              <a:lnSpc>
                <a:spcPts val="2640"/>
              </a:lnSpc>
              <a:buFont typeface="+mj-lt"/>
              <a:buAutoNum type="arabicPeriod"/>
            </a:pPr>
            <a:r>
              <a:rPr lang="en-US" sz="1700" dirty="0" err="1">
                <a:effectLst/>
                <a:latin typeface="Helvetica" pitchFamily="2" charset="0"/>
              </a:rPr>
              <a:t>Almquist</a:t>
            </a:r>
            <a:r>
              <a:rPr lang="en-US" sz="1700" dirty="0">
                <a:effectLst/>
                <a:latin typeface="Helvetica" pitchFamily="2" charset="0"/>
              </a:rPr>
              <a:t>, , Laura D, et al., Endometrial BCL6 testing for the prediction of in vitro fertilization outcomes: a cohort study, Fert &amp; </a:t>
            </a:r>
            <a:r>
              <a:rPr lang="en-US" sz="1700" dirty="0" err="1">
                <a:effectLst/>
                <a:latin typeface="Helvetica" pitchFamily="2" charset="0"/>
              </a:rPr>
              <a:t>Ster</a:t>
            </a:r>
            <a:r>
              <a:rPr lang="en-US" sz="1700" dirty="0">
                <a:effectLst/>
                <a:latin typeface="Helvetica" pitchFamily="2" charset="0"/>
              </a:rPr>
              <a:t>, Dec 2017 108 (6) P:1063–1069</a:t>
            </a:r>
          </a:p>
          <a:p>
            <a:pPr marL="342900" indent="-342900">
              <a:lnSpc>
                <a:spcPts val="2640"/>
              </a:lnSpc>
              <a:buFont typeface="+mj-lt"/>
              <a:buAutoNum type="arabicPeriod"/>
            </a:pPr>
            <a:r>
              <a:rPr lang="en-US" sz="1700" dirty="0">
                <a:effectLst/>
                <a:latin typeface="Helvetica" pitchFamily="2" charset="0"/>
              </a:rPr>
              <a:t>Huang, David, Chan Meagan, et al B-cell lymphoma 6 expression significantly differs by the uterine preparation method used for frozen embryo transfer, Fert &amp; </a:t>
            </a:r>
            <a:r>
              <a:rPr lang="en-US" sz="1700" dirty="0" err="1">
                <a:effectLst/>
                <a:latin typeface="Helvetica" pitchFamily="2" charset="0"/>
              </a:rPr>
              <a:t>Ster</a:t>
            </a:r>
            <a:r>
              <a:rPr lang="en-US" sz="1700" dirty="0">
                <a:effectLst/>
                <a:latin typeface="Helvetica" pitchFamily="2" charset="0"/>
              </a:rPr>
              <a:t>, Aug 2023</a:t>
            </a:r>
          </a:p>
        </p:txBody>
      </p:sp>
      <p:sp>
        <p:nvSpPr>
          <p:cNvPr id="28" name="object 2">
            <a:extLst>
              <a:ext uri="{FF2B5EF4-FFF2-40B4-BE49-F238E27FC236}">
                <a16:creationId xmlns:a16="http://schemas.microsoft.com/office/drawing/2014/main" id="{0624103B-322B-5763-FC6D-58B76E1CE8B5}"/>
              </a:ext>
            </a:extLst>
          </p:cNvPr>
          <p:cNvSpPr txBox="1"/>
          <p:nvPr/>
        </p:nvSpPr>
        <p:spPr>
          <a:xfrm>
            <a:off x="19958868" y="12339509"/>
            <a:ext cx="12045132" cy="320601"/>
          </a:xfrm>
          <a:prstGeom prst="rect">
            <a:avLst/>
          </a:prstGeom>
        </p:spPr>
        <p:txBody>
          <a:bodyPr vert="horz" wrap="square" lIns="0" tIns="12700" rIns="0" bIns="0" rtlCol="0">
            <a:spAutoFit/>
          </a:bodyPr>
          <a:lstStyle/>
          <a:p>
            <a:pPr marL="12700">
              <a:lnSpc>
                <a:spcPct val="100000"/>
              </a:lnSpc>
              <a:spcBef>
                <a:spcPts val="100"/>
              </a:spcBef>
            </a:pPr>
            <a:r>
              <a:rPr sz="2000" b="1" dirty="0">
                <a:latin typeface="Helvetica" pitchFamily="2" charset="0"/>
                <a:cs typeface="Arial"/>
              </a:rPr>
              <a:t>BCL6</a:t>
            </a:r>
            <a:r>
              <a:rPr sz="2000" b="1" spc="-65" dirty="0">
                <a:latin typeface="Helvetica" pitchFamily="2" charset="0"/>
                <a:cs typeface="Arial"/>
              </a:rPr>
              <a:t> </a:t>
            </a:r>
            <a:r>
              <a:rPr sz="2000" b="1" dirty="0">
                <a:latin typeface="Helvetica" pitchFamily="2" charset="0"/>
                <a:cs typeface="Arial"/>
              </a:rPr>
              <a:t>Negative</a:t>
            </a:r>
            <a:r>
              <a:rPr sz="2000" b="1" spc="-65" dirty="0">
                <a:latin typeface="Helvetica" pitchFamily="2" charset="0"/>
                <a:cs typeface="Arial"/>
              </a:rPr>
              <a:t> </a:t>
            </a:r>
            <a:r>
              <a:rPr sz="2000" b="1" dirty="0">
                <a:latin typeface="Helvetica" pitchFamily="2" charset="0"/>
                <a:cs typeface="Arial"/>
              </a:rPr>
              <a:t>Patients</a:t>
            </a:r>
            <a:r>
              <a:rPr sz="2000" b="1" spc="-60" dirty="0">
                <a:latin typeface="Helvetica" pitchFamily="2" charset="0"/>
                <a:cs typeface="Arial"/>
              </a:rPr>
              <a:t> </a:t>
            </a:r>
            <a:r>
              <a:rPr sz="2000" b="1" spc="-10" dirty="0">
                <a:latin typeface="Helvetica" pitchFamily="2" charset="0"/>
                <a:cs typeface="Arial"/>
              </a:rPr>
              <a:t>Untreated</a:t>
            </a:r>
            <a:endParaRPr sz="2000" dirty="0">
              <a:latin typeface="Helvetica" pitchFamily="2" charset="0"/>
              <a:cs typeface="Arial"/>
            </a:endParaRPr>
          </a:p>
        </p:txBody>
      </p:sp>
      <p:graphicFrame>
        <p:nvGraphicFramePr>
          <p:cNvPr id="29" name="object 3">
            <a:extLst>
              <a:ext uri="{FF2B5EF4-FFF2-40B4-BE49-F238E27FC236}">
                <a16:creationId xmlns:a16="http://schemas.microsoft.com/office/drawing/2014/main" id="{754C9D62-9ABB-20EF-C558-5DC7A0ADF4EE}"/>
              </a:ext>
            </a:extLst>
          </p:cNvPr>
          <p:cNvGraphicFramePr>
            <a:graphicFrameLocks noGrp="1"/>
          </p:cNvGraphicFramePr>
          <p:nvPr>
            <p:extLst>
              <p:ext uri="{D42A27DB-BD31-4B8C-83A1-F6EECF244321}">
                <p14:modId xmlns:p14="http://schemas.microsoft.com/office/powerpoint/2010/main" val="2579126876"/>
              </p:ext>
            </p:extLst>
          </p:nvPr>
        </p:nvGraphicFramePr>
        <p:xfrm>
          <a:off x="19958868" y="13057014"/>
          <a:ext cx="12045132" cy="1698818"/>
        </p:xfrm>
        <a:graphic>
          <a:graphicData uri="http://schemas.openxmlformats.org/drawingml/2006/table">
            <a:tbl>
              <a:tblPr firstRow="1" bandRow="1">
                <a:tableStyleId>{2D5ABB26-0587-4C30-8999-92F81FD0307C}</a:tableStyleId>
              </a:tblPr>
              <a:tblGrid>
                <a:gridCol w="1760170">
                  <a:extLst>
                    <a:ext uri="{9D8B030D-6E8A-4147-A177-3AD203B41FA5}">
                      <a16:colId xmlns:a16="http://schemas.microsoft.com/office/drawing/2014/main" val="20000"/>
                    </a:ext>
                  </a:extLst>
                </a:gridCol>
                <a:gridCol w="2996134">
                  <a:extLst>
                    <a:ext uri="{9D8B030D-6E8A-4147-A177-3AD203B41FA5}">
                      <a16:colId xmlns:a16="http://schemas.microsoft.com/office/drawing/2014/main" val="20001"/>
                    </a:ext>
                  </a:extLst>
                </a:gridCol>
                <a:gridCol w="3185153">
                  <a:extLst>
                    <a:ext uri="{9D8B030D-6E8A-4147-A177-3AD203B41FA5}">
                      <a16:colId xmlns:a16="http://schemas.microsoft.com/office/drawing/2014/main" val="20002"/>
                    </a:ext>
                  </a:extLst>
                </a:gridCol>
                <a:gridCol w="4103675">
                  <a:extLst>
                    <a:ext uri="{9D8B030D-6E8A-4147-A177-3AD203B41FA5}">
                      <a16:colId xmlns:a16="http://schemas.microsoft.com/office/drawing/2014/main" val="20003"/>
                    </a:ext>
                  </a:extLst>
                </a:gridCol>
              </a:tblGrid>
              <a:tr h="849409">
                <a:tc>
                  <a:txBody>
                    <a:bodyPr/>
                    <a:lstStyle/>
                    <a:p>
                      <a:pPr>
                        <a:lnSpc>
                          <a:spcPct val="100000"/>
                        </a:lnSpc>
                      </a:pPr>
                      <a:endParaRPr sz="1800" dirty="0">
                        <a:latin typeface="Helvetica" pitchFamily="2" charset="0"/>
                        <a:cs typeface="Times New Roman"/>
                      </a:endParaRPr>
                    </a:p>
                  </a:txBody>
                  <a:tcPr marL="45720" marR="182880" marT="18288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L="69215" algn="ctr">
                        <a:lnSpc>
                          <a:spcPct val="100000"/>
                        </a:lnSpc>
                      </a:pPr>
                      <a:r>
                        <a:rPr sz="1800" b="1" dirty="0">
                          <a:latin typeface="Helvetica" pitchFamily="2" charset="0"/>
                          <a:cs typeface="Arial"/>
                        </a:rPr>
                        <a:t>Patients</a:t>
                      </a:r>
                      <a:r>
                        <a:rPr sz="1800" b="1" spc="-65" dirty="0">
                          <a:latin typeface="Helvetica" pitchFamily="2" charset="0"/>
                          <a:cs typeface="Arial"/>
                        </a:rPr>
                        <a:t> </a:t>
                      </a:r>
                      <a:r>
                        <a:rPr sz="1800" b="1" spc="-10" dirty="0">
                          <a:latin typeface="Helvetica" pitchFamily="2" charset="0"/>
                          <a:cs typeface="Arial"/>
                        </a:rPr>
                        <a:t>Tested</a:t>
                      </a:r>
                      <a:endParaRPr sz="1800" dirty="0">
                        <a:latin typeface="Helvetica" pitchFamily="2" charset="0"/>
                        <a:cs typeface="Arial"/>
                      </a:endParaRPr>
                    </a:p>
                  </a:txBody>
                  <a:tcPr marL="45720" marR="45720" marT="18288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AFEF"/>
                    </a:solidFill>
                  </a:tcPr>
                </a:tc>
                <a:tc>
                  <a:txBody>
                    <a:bodyPr/>
                    <a:lstStyle/>
                    <a:p>
                      <a:pPr marL="71755" marR="416559" algn="ctr">
                        <a:lnSpc>
                          <a:spcPct val="100000"/>
                        </a:lnSpc>
                      </a:pPr>
                      <a:r>
                        <a:rPr sz="1800" b="1" spc="-20" dirty="0">
                          <a:latin typeface="Helvetica" pitchFamily="2" charset="0"/>
                          <a:cs typeface="Arial"/>
                        </a:rPr>
                        <a:t>Pregnancy </a:t>
                      </a:r>
                      <a:r>
                        <a:rPr sz="1800" b="1" spc="-10" dirty="0">
                          <a:latin typeface="Helvetica" pitchFamily="2" charset="0"/>
                          <a:cs typeface="Arial"/>
                        </a:rPr>
                        <a:t>Rates</a:t>
                      </a:r>
                      <a:endParaRPr sz="1800" dirty="0">
                        <a:latin typeface="Helvetica" pitchFamily="2" charset="0"/>
                        <a:cs typeface="Arial"/>
                      </a:endParaRPr>
                    </a:p>
                  </a:txBody>
                  <a:tcPr marL="45720" marR="45720" marT="18288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L="12700" marR="728345" indent="0" algn="ctr">
                        <a:lnSpc>
                          <a:spcPct val="100000"/>
                        </a:lnSpc>
                        <a:tabLst/>
                      </a:pPr>
                      <a:r>
                        <a:rPr sz="1800" b="1" dirty="0">
                          <a:latin typeface="Helvetica" pitchFamily="2" charset="0"/>
                          <a:cs typeface="Arial"/>
                        </a:rPr>
                        <a:t>Live</a:t>
                      </a:r>
                      <a:r>
                        <a:rPr sz="1800" b="1" spc="-60" dirty="0">
                          <a:latin typeface="Helvetica" pitchFamily="2" charset="0"/>
                          <a:cs typeface="Arial"/>
                        </a:rPr>
                        <a:t> </a:t>
                      </a:r>
                      <a:r>
                        <a:rPr sz="1800" b="1" dirty="0">
                          <a:latin typeface="Helvetica" pitchFamily="2" charset="0"/>
                          <a:cs typeface="Arial"/>
                        </a:rPr>
                        <a:t>Births</a:t>
                      </a:r>
                      <a:r>
                        <a:rPr sz="1800" b="1" spc="-55" dirty="0">
                          <a:latin typeface="Helvetica" pitchFamily="2" charset="0"/>
                          <a:cs typeface="Arial"/>
                        </a:rPr>
                        <a:t> </a:t>
                      </a:r>
                      <a:r>
                        <a:rPr sz="1800" b="1" spc="-10" dirty="0">
                          <a:latin typeface="Helvetica" pitchFamily="2" charset="0"/>
                          <a:cs typeface="Arial"/>
                        </a:rPr>
                        <a:t>and</a:t>
                      </a:r>
                      <a:endParaRPr lang="en-US" sz="1800" b="1" spc="-65" dirty="0">
                        <a:latin typeface="Helvetica" pitchFamily="2" charset="0"/>
                        <a:cs typeface="Arial"/>
                      </a:endParaRPr>
                    </a:p>
                    <a:p>
                      <a:pPr marL="12700" marR="728345" indent="0" algn="ctr">
                        <a:lnSpc>
                          <a:spcPct val="100000"/>
                        </a:lnSpc>
                        <a:tabLst/>
                      </a:pPr>
                      <a:r>
                        <a:rPr sz="1800" b="1" spc="-10" dirty="0">
                          <a:latin typeface="Helvetica" pitchFamily="2" charset="0"/>
                          <a:cs typeface="Arial"/>
                        </a:rPr>
                        <a:t>On-going</a:t>
                      </a:r>
                      <a:r>
                        <a:rPr lang="en-US" sz="1800" b="1" spc="-10" dirty="0">
                          <a:latin typeface="Helvetica" pitchFamily="2" charset="0"/>
                          <a:cs typeface="Arial"/>
                        </a:rPr>
                        <a:t> </a:t>
                      </a:r>
                      <a:r>
                        <a:rPr sz="1800" b="1" spc="-10" dirty="0">
                          <a:latin typeface="Helvetica" pitchFamily="2" charset="0"/>
                          <a:cs typeface="Arial"/>
                        </a:rPr>
                        <a:t>pregnancies</a:t>
                      </a:r>
                      <a:endParaRPr sz="1800" dirty="0">
                        <a:latin typeface="Helvetica" pitchFamily="2" charset="0"/>
                        <a:cs typeface="Arial"/>
                      </a:endParaRPr>
                    </a:p>
                  </a:txBody>
                  <a:tcPr marL="640080" marR="45720" marT="18288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50"/>
                    </a:solidFill>
                  </a:tcPr>
                </a:tc>
                <a:extLst>
                  <a:ext uri="{0D108BD9-81ED-4DB2-BD59-A6C34878D82A}">
                    <a16:rowId xmlns:a16="http://schemas.microsoft.com/office/drawing/2014/main" val="10000"/>
                  </a:ext>
                </a:extLst>
              </a:tr>
              <a:tr h="849409">
                <a:tc>
                  <a:txBody>
                    <a:bodyPr/>
                    <a:lstStyle/>
                    <a:p>
                      <a:pPr marL="69215" algn="r">
                        <a:lnSpc>
                          <a:spcPct val="100000"/>
                        </a:lnSpc>
                      </a:pPr>
                      <a:r>
                        <a:rPr sz="1800" b="1" spc="-20" dirty="0">
                          <a:latin typeface="Helvetica" pitchFamily="2" charset="0"/>
                          <a:cs typeface="Arial"/>
                        </a:rPr>
                        <a:t>BCL6</a:t>
                      </a:r>
                      <a:endParaRPr sz="1800" dirty="0">
                        <a:latin typeface="Helvetica" pitchFamily="2" charset="0"/>
                        <a:cs typeface="Arial"/>
                      </a:endParaRPr>
                    </a:p>
                    <a:p>
                      <a:pPr marL="69215" algn="r">
                        <a:lnSpc>
                          <a:spcPct val="100000"/>
                        </a:lnSpc>
                      </a:pPr>
                      <a:r>
                        <a:rPr sz="1800" b="1" spc="-10" dirty="0">
                          <a:latin typeface="Helvetica" pitchFamily="2" charset="0"/>
                          <a:cs typeface="Arial"/>
                        </a:rPr>
                        <a:t>Negative</a:t>
                      </a:r>
                      <a:endParaRPr sz="1800" dirty="0">
                        <a:latin typeface="Helvetica" pitchFamily="2" charset="0"/>
                        <a:cs typeface="Arial"/>
                      </a:endParaRPr>
                    </a:p>
                  </a:txBody>
                  <a:tcPr marL="45720" marR="182880" marT="18288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L="69215" algn="ctr">
                        <a:lnSpc>
                          <a:spcPct val="100000"/>
                        </a:lnSpc>
                      </a:pPr>
                      <a:r>
                        <a:rPr sz="1800" spc="-25" dirty="0">
                          <a:latin typeface="Helvetica" pitchFamily="2" charset="0"/>
                          <a:cs typeface="Arial"/>
                        </a:rPr>
                        <a:t>258</a:t>
                      </a:r>
                      <a:endParaRPr sz="1800" dirty="0">
                        <a:latin typeface="Helvetica" pitchFamily="2" charset="0"/>
                        <a:cs typeface="Arial"/>
                      </a:endParaRPr>
                    </a:p>
                  </a:txBody>
                  <a:tcPr marL="45720" marR="45720" marT="18288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00AFEF"/>
                    </a:solidFill>
                  </a:tcPr>
                </a:tc>
                <a:tc>
                  <a:txBody>
                    <a:bodyPr/>
                    <a:lstStyle/>
                    <a:p>
                      <a:pPr marL="71755" algn="ctr">
                        <a:lnSpc>
                          <a:spcPct val="100000"/>
                        </a:lnSpc>
                      </a:pPr>
                      <a:r>
                        <a:rPr sz="1800" dirty="0">
                          <a:latin typeface="Helvetica" pitchFamily="2" charset="0"/>
                          <a:cs typeface="Arial"/>
                        </a:rPr>
                        <a:t>180</a:t>
                      </a:r>
                      <a:r>
                        <a:rPr sz="1800" spc="-35" dirty="0">
                          <a:latin typeface="Helvetica" pitchFamily="2" charset="0"/>
                          <a:cs typeface="Arial"/>
                        </a:rPr>
                        <a:t> </a:t>
                      </a:r>
                      <a:r>
                        <a:rPr sz="1800" spc="-10" dirty="0">
                          <a:latin typeface="Helvetica" pitchFamily="2" charset="0"/>
                          <a:cs typeface="Arial"/>
                        </a:rPr>
                        <a:t>(70%)</a:t>
                      </a:r>
                      <a:endParaRPr sz="1800" dirty="0">
                        <a:latin typeface="Helvetica" pitchFamily="2" charset="0"/>
                        <a:cs typeface="Arial"/>
                      </a:endParaRPr>
                    </a:p>
                  </a:txBody>
                  <a:tcPr marL="45720" marR="45720" marT="18288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chemeClr val="bg1"/>
                    </a:solidFill>
                  </a:tcPr>
                </a:tc>
                <a:tc>
                  <a:txBody>
                    <a:bodyPr/>
                    <a:lstStyle/>
                    <a:p>
                      <a:pPr marL="12700" indent="0" algn="l">
                        <a:lnSpc>
                          <a:spcPct val="100000"/>
                        </a:lnSpc>
                        <a:tabLst/>
                      </a:pPr>
                      <a:r>
                        <a:rPr sz="1800" dirty="0">
                          <a:latin typeface="Helvetica" pitchFamily="2" charset="0"/>
                          <a:cs typeface="Arial"/>
                        </a:rPr>
                        <a:t>141</a:t>
                      </a:r>
                      <a:r>
                        <a:rPr sz="1800" spc="250" dirty="0">
                          <a:latin typeface="Helvetica" pitchFamily="2" charset="0"/>
                          <a:cs typeface="Arial"/>
                        </a:rPr>
                        <a:t> </a:t>
                      </a:r>
                      <a:r>
                        <a:rPr sz="1800" spc="-10" dirty="0">
                          <a:latin typeface="Helvetica" pitchFamily="2" charset="0"/>
                          <a:cs typeface="Arial"/>
                        </a:rPr>
                        <a:t>(55%)</a:t>
                      </a:r>
                      <a:endParaRPr sz="1800" dirty="0">
                        <a:latin typeface="Helvetica" pitchFamily="2" charset="0"/>
                        <a:cs typeface="Arial"/>
                      </a:endParaRPr>
                    </a:p>
                  </a:txBody>
                  <a:tcPr marL="1371600" marR="45720" marT="18288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92D050"/>
                    </a:solidFill>
                  </a:tcPr>
                </a:tc>
                <a:extLst>
                  <a:ext uri="{0D108BD9-81ED-4DB2-BD59-A6C34878D82A}">
                    <a16:rowId xmlns:a16="http://schemas.microsoft.com/office/drawing/2014/main" val="10001"/>
                  </a:ext>
                </a:extLst>
              </a:tr>
            </a:tbl>
          </a:graphicData>
        </a:graphic>
      </p:graphicFrame>
      <p:pic>
        <p:nvPicPr>
          <p:cNvPr id="3" name="Picture 2" descr="A close-up of a logo&#10;&#10;Description automatically generated">
            <a:extLst>
              <a:ext uri="{FF2B5EF4-FFF2-40B4-BE49-F238E27FC236}">
                <a16:creationId xmlns:a16="http://schemas.microsoft.com/office/drawing/2014/main" id="{D1BFD002-DE8E-02AE-4CC1-EBCA41AA9DEE}"/>
              </a:ext>
            </a:extLst>
          </p:cNvPr>
          <p:cNvPicPr>
            <a:picLocks noChangeAspect="1"/>
          </p:cNvPicPr>
          <p:nvPr/>
        </p:nvPicPr>
        <p:blipFill>
          <a:blip r:embed="rId3"/>
          <a:stretch>
            <a:fillRect/>
          </a:stretch>
        </p:blipFill>
        <p:spPr>
          <a:xfrm>
            <a:off x="483227" y="1272927"/>
            <a:ext cx="4841808" cy="1634110"/>
          </a:xfrm>
          <a:prstGeom prst="rect">
            <a:avLst/>
          </a:prstGeom>
        </p:spPr>
      </p:pic>
      <p:cxnSp>
        <p:nvCxnSpPr>
          <p:cNvPr id="4" name="Straight Connector 3">
            <a:extLst>
              <a:ext uri="{FF2B5EF4-FFF2-40B4-BE49-F238E27FC236}">
                <a16:creationId xmlns:a16="http://schemas.microsoft.com/office/drawing/2014/main" id="{CF9A0D72-0F70-CF7C-472C-B4D84A349A6D}"/>
              </a:ext>
            </a:extLst>
          </p:cNvPr>
          <p:cNvCxnSpPr/>
          <p:nvPr/>
        </p:nvCxnSpPr>
        <p:spPr>
          <a:xfrm>
            <a:off x="7585878" y="14083924"/>
            <a:ext cx="11616522" cy="0"/>
          </a:xfrm>
          <a:prstGeom prst="line">
            <a:avLst/>
          </a:prstGeom>
          <a:ln w="38100"/>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94057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316</TotalTime>
  <Words>854</Words>
  <Application>Microsoft Macintosh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Station 5</dc:creator>
  <cp:lastModifiedBy>dan angress</cp:lastModifiedBy>
  <cp:revision>8</cp:revision>
  <dcterms:created xsi:type="dcterms:W3CDTF">2024-05-11T01:06:15Z</dcterms:created>
  <dcterms:modified xsi:type="dcterms:W3CDTF">2024-05-13T18:39:00Z</dcterms:modified>
</cp:coreProperties>
</file>